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46"/>
  </p:notesMasterIdLst>
  <p:sldIdLst>
    <p:sldId id="256" r:id="rId2"/>
    <p:sldId id="261" r:id="rId3"/>
    <p:sldId id="311" r:id="rId4"/>
    <p:sldId id="312" r:id="rId5"/>
    <p:sldId id="313" r:id="rId6"/>
    <p:sldId id="314" r:id="rId7"/>
    <p:sldId id="315"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Lst>
  <p:sldSz cx="9144000" cy="5143500" type="screen16x9"/>
  <p:notesSz cx="6858000" cy="9144000"/>
  <p:embeddedFontLst>
    <p:embeddedFont>
      <p:font typeface="Comfortaa" panose="020B0604020202020204" charset="0"/>
      <p:regular r:id="rId47"/>
      <p:bold r:id="rId48"/>
    </p:embeddedFont>
    <p:embeddedFont>
      <p:font typeface="Lato" panose="020F0502020204030203" pitchFamily="34" charset="0"/>
      <p:regular r:id="rId49"/>
      <p:bold r:id="rId50"/>
      <p:italic r:id="rId51"/>
      <p:boldItalic r:id="rId52"/>
    </p:embeddedFont>
    <p:embeddedFont>
      <p:font typeface="Nunito Light" pitchFamily="2" charset="0"/>
      <p:regular r:id="rId53"/>
      <p:italic r:id="rId54"/>
    </p:embeddedFont>
    <p:embeddedFont>
      <p:font typeface="PT Sans" panose="020B0503020203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223F1E-4220-4EB7-B98F-B39F27B121F1}">
  <a:tblStyle styleId="{12223F1E-4220-4EB7-B98F-B39F27B121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4AE18C3-04AD-4632-99F0-7E70043D4FE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6348ff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6348ff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64450" y="1264225"/>
            <a:ext cx="6815100" cy="1927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20750" y="3232150"/>
            <a:ext cx="47025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 name="Google Shape;19;p4"/>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15751"/>
            <a:ext cx="7704000" cy="481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5"/>
        <p:cNvGrpSpPr/>
        <p:nvPr/>
      </p:nvGrpSpPr>
      <p:grpSpPr>
        <a:xfrm>
          <a:off x="0" y="0"/>
          <a:ext cx="0" cy="0"/>
          <a:chOff x="0" y="0"/>
          <a:chExt cx="0" cy="0"/>
        </a:xfrm>
      </p:grpSpPr>
      <p:pic>
        <p:nvPicPr>
          <p:cNvPr id="136" name="Google Shape;136;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6"/>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1"/>
          </p:nvPr>
        </p:nvSpPr>
        <p:spPr>
          <a:xfrm>
            <a:off x="4832040"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6"/>
          <p:cNvSpPr txBox="1">
            <a:spLocks noGrp="1"/>
          </p:cNvSpPr>
          <p:nvPr>
            <p:ph type="subTitle" idx="2"/>
          </p:nvPr>
        </p:nvSpPr>
        <p:spPr>
          <a:xfrm>
            <a:off x="1057863"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7"/>
        <p:cNvGrpSpPr/>
        <p:nvPr/>
      </p:nvGrpSpPr>
      <p:grpSpPr>
        <a:xfrm>
          <a:off x="0" y="0"/>
          <a:ext cx="0" cy="0"/>
          <a:chOff x="0" y="0"/>
          <a:chExt cx="0" cy="0"/>
        </a:xfrm>
      </p:grpSpPr>
      <p:pic>
        <p:nvPicPr>
          <p:cNvPr id="218" name="Google Shape;218;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9" name="Google Shape;219;p34"/>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2" name="Google Shape;222;p35"/>
          <p:cNvSpPr/>
          <p:nvPr/>
        </p:nvSpPr>
        <p:spPr>
          <a:xfrm>
            <a:off x="1057350" y="663150"/>
            <a:ext cx="7029300" cy="3817200"/>
          </a:xfrm>
          <a:prstGeom prst="rect">
            <a:avLst/>
          </a:prstGeom>
          <a:solidFill>
            <a:srgbClr val="072C4E">
              <a:alpha val="86310"/>
            </a:srgbClr>
          </a:solidFill>
          <a:ln w="38100" cap="flat" cmpd="sng">
            <a:solidFill>
              <a:srgbClr val="FFE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omfortaa"/>
              <a:buNone/>
              <a:defRPr sz="3500" b="1">
                <a:solidFill>
                  <a:schemeClr val="dk1"/>
                </a:solidFill>
                <a:latin typeface="Comfortaa"/>
                <a:ea typeface="Comfortaa"/>
                <a:cs typeface="Comfortaa"/>
                <a:sym typeface="Comfortaa"/>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2" r:id="rId4"/>
    <p:sldLayoutId id="2147483680" r:id="rId5"/>
    <p:sldLayoutId id="214748368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llibrodepython.com/funciones-en-pyth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llibrodepython.com/tuplas-pyth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ellibrodepython.com/diccionarios-en-pyth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9"/>
          <p:cNvSpPr/>
          <p:nvPr/>
        </p:nvSpPr>
        <p:spPr>
          <a:xfrm>
            <a:off x="1057350" y="663150"/>
            <a:ext cx="7029300" cy="3817200"/>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txBox="1">
            <a:spLocks noGrp="1"/>
          </p:cNvSpPr>
          <p:nvPr>
            <p:ph type="ctrTitle"/>
          </p:nvPr>
        </p:nvSpPr>
        <p:spPr>
          <a:xfrm>
            <a:off x="1164450" y="1264225"/>
            <a:ext cx="6815100" cy="19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FUNCIONES</a:t>
            </a:r>
            <a:br>
              <a:rPr lang="en" dirty="0"/>
            </a:br>
            <a:r>
              <a:rPr lang="en" dirty="0">
                <a:solidFill>
                  <a:schemeClr val="dk2"/>
                </a:solidFill>
              </a:rPr>
              <a:t>PYTHON</a:t>
            </a:r>
            <a:endParaRPr dirty="0">
              <a:solidFill>
                <a:schemeClr val="dk2"/>
              </a:solidFill>
            </a:endParaRPr>
          </a:p>
        </p:txBody>
      </p:sp>
      <p:sp>
        <p:nvSpPr>
          <p:cNvPr id="235" name="Google Shape;235;p39"/>
          <p:cNvSpPr txBox="1">
            <a:spLocks noGrp="1"/>
          </p:cNvSpPr>
          <p:nvPr>
            <p:ph type="subTitle" idx="1"/>
          </p:nvPr>
        </p:nvSpPr>
        <p:spPr>
          <a:xfrm>
            <a:off x="2220750" y="3232150"/>
            <a:ext cx="47025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M.C. Ishtar Gemma Hernández Calvo</a:t>
            </a:r>
            <a:endParaRPr dirty="0"/>
          </a:p>
        </p:txBody>
      </p:sp>
      <p:cxnSp>
        <p:nvCxnSpPr>
          <p:cNvPr id="236" name="Google Shape;236;p39"/>
          <p:cNvCxnSpPr/>
          <p:nvPr/>
        </p:nvCxnSpPr>
        <p:spPr>
          <a:xfrm rot="10800000" flipH="1">
            <a:off x="5924250" y="972600"/>
            <a:ext cx="2162400" cy="156300"/>
          </a:xfrm>
          <a:prstGeom prst="bentConnector3">
            <a:avLst>
              <a:gd name="adj1" fmla="val 50000"/>
            </a:avLst>
          </a:prstGeom>
          <a:noFill/>
          <a:ln w="19050" cap="flat" cmpd="sng">
            <a:solidFill>
              <a:schemeClr val="dk2"/>
            </a:solidFill>
            <a:prstDash val="solid"/>
            <a:round/>
            <a:headEnd type="oval" w="med" len="med"/>
            <a:tailEnd type="none" w="med" len="med"/>
          </a:ln>
        </p:spPr>
      </p:cxnSp>
      <p:cxnSp>
        <p:nvCxnSpPr>
          <p:cNvPr id="237" name="Google Shape;237;p39"/>
          <p:cNvCxnSpPr/>
          <p:nvPr/>
        </p:nvCxnSpPr>
        <p:spPr>
          <a:xfrm rot="-5400000">
            <a:off x="6848275" y="3637175"/>
            <a:ext cx="1260000" cy="4077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 name="Google Shape;238;p39"/>
          <p:cNvCxnSpPr/>
          <p:nvPr/>
        </p:nvCxnSpPr>
        <p:spPr>
          <a:xfrm rot="10800000" flipH="1">
            <a:off x="1122850" y="3609425"/>
            <a:ext cx="750300" cy="315000"/>
          </a:xfrm>
          <a:prstGeom prst="bentConnector3">
            <a:avLst>
              <a:gd name="adj1" fmla="val 50000"/>
            </a:avLst>
          </a:prstGeom>
          <a:noFill/>
          <a:ln w="19050" cap="flat" cmpd="sng">
            <a:solidFill>
              <a:schemeClr val="dk2"/>
            </a:solidFill>
            <a:prstDash val="solid"/>
            <a:round/>
            <a:headEnd type="none" w="med" len="med"/>
            <a:tailEnd type="oval"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F1E3C7-F119-C7A2-37F6-B3C6BDE13CFD}"/>
              </a:ext>
            </a:extLst>
          </p:cNvPr>
          <p:cNvSpPr>
            <a:spLocks noGrp="1"/>
          </p:cNvSpPr>
          <p:nvPr>
            <p:ph type="title"/>
          </p:nvPr>
        </p:nvSpPr>
        <p:spPr>
          <a:xfrm>
            <a:off x="720000" y="304862"/>
            <a:ext cx="7704000" cy="572700"/>
          </a:xfrm>
        </p:spPr>
        <p:txBody>
          <a:bodyPr/>
          <a:lstStyle/>
          <a:p>
            <a:r>
              <a:rPr lang="es-MX" sz="2800" dirty="0"/>
              <a:t>Argumentos por </a:t>
            </a:r>
            <a:r>
              <a:rPr lang="es-MX" sz="2800" dirty="0">
                <a:solidFill>
                  <a:schemeClr val="bg2"/>
                </a:solidFill>
              </a:rPr>
              <a:t>defecto</a:t>
            </a:r>
          </a:p>
        </p:txBody>
      </p:sp>
      <p:sp>
        <p:nvSpPr>
          <p:cNvPr id="3" name="Marcador de texto 2">
            <a:extLst>
              <a:ext uri="{FF2B5EF4-FFF2-40B4-BE49-F238E27FC236}">
                <a16:creationId xmlns:a16="http://schemas.microsoft.com/office/drawing/2014/main" id="{F96DE6C4-2D1F-8C68-557F-19410E8AD60D}"/>
              </a:ext>
            </a:extLst>
          </p:cNvPr>
          <p:cNvSpPr>
            <a:spLocks noGrp="1"/>
          </p:cNvSpPr>
          <p:nvPr>
            <p:ph type="body" idx="1"/>
          </p:nvPr>
        </p:nvSpPr>
        <p:spPr>
          <a:xfrm>
            <a:off x="793419" y="877562"/>
            <a:ext cx="7704000" cy="481500"/>
          </a:xfrm>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Tal vez queramos tener una función con algún parámetro opcional, que pueda ser usado o no dependiendo de diferentes circunstancias. Para ello, lo que podemos hacer es asignar un valor por defecto a la función. En el siguiente caso c valdría cero salvo que se indique lo contrario.</a:t>
            </a: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Dado que el parámetro c tiene un valor por defecto, la función puede ser llamada sin ese valor.</a:t>
            </a:r>
          </a:p>
          <a:p>
            <a:pPr marL="139700" indent="0">
              <a:buNone/>
            </a:pPr>
            <a:r>
              <a:rPr lang="es-MX" sz="1600" kern="100" dirty="0">
                <a:effectLst/>
                <a:latin typeface="Arial" panose="020B0604020202020204" pitchFamily="34" charset="0"/>
                <a:ea typeface="Calibri" panose="020F0502020204030204" pitchFamily="34" charset="0"/>
                <a:cs typeface="Times New Roman" panose="02020603050405020304" pitchFamily="18" charset="0"/>
              </a:rPr>
              <a:t> </a:t>
            </a: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Podemos incluso asignar un valor por defecto a todos los parámetros, por lo que se podría llamar a la función sin ningún argumento de entrada.</a:t>
            </a:r>
          </a:p>
          <a:p>
            <a:endParaRPr lang="es-MX" sz="1600" kern="100" dirty="0">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100" dirty="0"/>
          </a:p>
        </p:txBody>
      </p:sp>
      <p:pic>
        <p:nvPicPr>
          <p:cNvPr id="5" name="Imagen 4">
            <a:extLst>
              <a:ext uri="{FF2B5EF4-FFF2-40B4-BE49-F238E27FC236}">
                <a16:creationId xmlns:a16="http://schemas.microsoft.com/office/drawing/2014/main" id="{019EB3EE-76F4-6713-7BD3-AB52086A5E4C}"/>
              </a:ext>
            </a:extLst>
          </p:cNvPr>
          <p:cNvPicPr>
            <a:picLocks noChangeAspect="1"/>
          </p:cNvPicPr>
          <p:nvPr/>
        </p:nvPicPr>
        <p:blipFill>
          <a:blip r:embed="rId2"/>
          <a:stretch>
            <a:fillRect/>
          </a:stretch>
        </p:blipFill>
        <p:spPr>
          <a:xfrm>
            <a:off x="6369132" y="1782983"/>
            <a:ext cx="1827096" cy="883298"/>
          </a:xfrm>
          <a:prstGeom prst="rect">
            <a:avLst/>
          </a:prstGeom>
        </p:spPr>
      </p:pic>
      <p:pic>
        <p:nvPicPr>
          <p:cNvPr id="7" name="Imagen 6">
            <a:extLst>
              <a:ext uri="{FF2B5EF4-FFF2-40B4-BE49-F238E27FC236}">
                <a16:creationId xmlns:a16="http://schemas.microsoft.com/office/drawing/2014/main" id="{1BF85505-874B-7B67-7C8B-213D19E937CB}"/>
              </a:ext>
            </a:extLst>
          </p:cNvPr>
          <p:cNvPicPr>
            <a:picLocks noChangeAspect="1"/>
          </p:cNvPicPr>
          <p:nvPr/>
        </p:nvPicPr>
        <p:blipFill>
          <a:blip r:embed="rId3"/>
          <a:stretch>
            <a:fillRect/>
          </a:stretch>
        </p:blipFill>
        <p:spPr>
          <a:xfrm>
            <a:off x="4029074" y="2973328"/>
            <a:ext cx="1490697" cy="418441"/>
          </a:xfrm>
          <a:prstGeom prst="rect">
            <a:avLst/>
          </a:prstGeom>
        </p:spPr>
      </p:pic>
      <p:pic>
        <p:nvPicPr>
          <p:cNvPr id="9" name="Imagen 8">
            <a:extLst>
              <a:ext uri="{FF2B5EF4-FFF2-40B4-BE49-F238E27FC236}">
                <a16:creationId xmlns:a16="http://schemas.microsoft.com/office/drawing/2014/main" id="{C6260E62-559E-CED9-20D0-FAD846B1A49C}"/>
              </a:ext>
            </a:extLst>
          </p:cNvPr>
          <p:cNvPicPr>
            <a:picLocks noChangeAspect="1"/>
          </p:cNvPicPr>
          <p:nvPr/>
        </p:nvPicPr>
        <p:blipFill>
          <a:blip r:embed="rId4"/>
          <a:stretch>
            <a:fillRect/>
          </a:stretch>
        </p:blipFill>
        <p:spPr>
          <a:xfrm>
            <a:off x="3538571" y="3961138"/>
            <a:ext cx="2570984" cy="791072"/>
          </a:xfrm>
          <a:prstGeom prst="rect">
            <a:avLst/>
          </a:prstGeom>
        </p:spPr>
      </p:pic>
    </p:spTree>
    <p:extLst>
      <p:ext uri="{BB962C8B-B14F-4D97-AF65-F5344CB8AC3E}">
        <p14:creationId xmlns:p14="http://schemas.microsoft.com/office/powerpoint/2010/main" val="2745776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5F56E-FDBC-2A70-7ADA-EE75BA794AAD}"/>
              </a:ext>
            </a:extLst>
          </p:cNvPr>
          <p:cNvSpPr>
            <a:spLocks noGrp="1"/>
          </p:cNvSpPr>
          <p:nvPr>
            <p:ph type="title"/>
          </p:nvPr>
        </p:nvSpPr>
        <p:spPr/>
        <p:txBody>
          <a:bodyPr/>
          <a:lstStyle/>
          <a:p>
            <a:r>
              <a:rPr lang="es-MX" sz="3600" dirty="0"/>
              <a:t>Argumentos por </a:t>
            </a:r>
            <a:r>
              <a:rPr lang="es-MX" sz="3600" dirty="0">
                <a:solidFill>
                  <a:schemeClr val="bg2"/>
                </a:solidFill>
              </a:rPr>
              <a:t>defecto</a:t>
            </a:r>
            <a:endParaRPr lang="es-MX" dirty="0"/>
          </a:p>
        </p:txBody>
      </p:sp>
      <p:sp>
        <p:nvSpPr>
          <p:cNvPr id="3" name="Marcador de texto 2">
            <a:extLst>
              <a:ext uri="{FF2B5EF4-FFF2-40B4-BE49-F238E27FC236}">
                <a16:creationId xmlns:a16="http://schemas.microsoft.com/office/drawing/2014/main" id="{624F555D-E7C0-66EE-911F-FDC82ED381DC}"/>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Las siguientes llamadas a la función también son válidas</a:t>
            </a:r>
          </a:p>
          <a:p>
            <a:endParaRPr lang="es-MX" sz="1800" kern="100" dirty="0">
              <a:latin typeface="Arial" panose="020B0604020202020204" pitchFamily="34" charset="0"/>
              <a:ea typeface="Calibri" panose="020F0502020204030204" pitchFamily="34" charset="0"/>
              <a:cs typeface="Times New Roman" panose="02020603050405020304" pitchFamily="18" charset="0"/>
            </a:endParaRPr>
          </a:p>
          <a:p>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O haciendo uso de lo que hemos visto antes y usando los nombres de los argumentos.</a:t>
            </a:r>
          </a:p>
          <a:p>
            <a:pPr marL="139700" indent="0">
              <a:buNone/>
            </a:pPr>
            <a:r>
              <a:rPr lang="es-MX" sz="1800" kern="100" dirty="0">
                <a:effectLst/>
                <a:latin typeface="Arial" panose="020B0604020202020204" pitchFamily="34" charset="0"/>
                <a:ea typeface="Calibri" panose="020F0502020204030204" pitchFamily="34" charset="0"/>
                <a:cs typeface="Times New Roman" panose="02020603050405020304" pitchFamily="18" charset="0"/>
              </a:rPr>
              <a:t> </a:t>
            </a:r>
          </a:p>
          <a:p>
            <a:endParaRPr lang="es-MX" dirty="0"/>
          </a:p>
        </p:txBody>
      </p:sp>
      <p:pic>
        <p:nvPicPr>
          <p:cNvPr id="5" name="Imagen 4">
            <a:extLst>
              <a:ext uri="{FF2B5EF4-FFF2-40B4-BE49-F238E27FC236}">
                <a16:creationId xmlns:a16="http://schemas.microsoft.com/office/drawing/2014/main" id="{B6525340-73A0-E427-A79E-93B0109159B9}"/>
              </a:ext>
            </a:extLst>
          </p:cNvPr>
          <p:cNvPicPr>
            <a:picLocks noChangeAspect="1"/>
          </p:cNvPicPr>
          <p:nvPr/>
        </p:nvPicPr>
        <p:blipFill>
          <a:blip r:embed="rId2"/>
          <a:stretch>
            <a:fillRect/>
          </a:stretch>
        </p:blipFill>
        <p:spPr>
          <a:xfrm>
            <a:off x="3524806" y="1697251"/>
            <a:ext cx="1848127" cy="924064"/>
          </a:xfrm>
          <a:prstGeom prst="rect">
            <a:avLst/>
          </a:prstGeom>
        </p:spPr>
      </p:pic>
      <p:pic>
        <p:nvPicPr>
          <p:cNvPr id="7" name="Imagen 6">
            <a:extLst>
              <a:ext uri="{FF2B5EF4-FFF2-40B4-BE49-F238E27FC236}">
                <a16:creationId xmlns:a16="http://schemas.microsoft.com/office/drawing/2014/main" id="{66F6D605-22B9-E254-7600-8C509BCC35F7}"/>
              </a:ext>
            </a:extLst>
          </p:cNvPr>
          <p:cNvPicPr>
            <a:picLocks noChangeAspect="1"/>
          </p:cNvPicPr>
          <p:nvPr/>
        </p:nvPicPr>
        <p:blipFill>
          <a:blip r:embed="rId3"/>
          <a:stretch>
            <a:fillRect/>
          </a:stretch>
        </p:blipFill>
        <p:spPr>
          <a:xfrm>
            <a:off x="3531115" y="3719572"/>
            <a:ext cx="2081770" cy="416354"/>
          </a:xfrm>
          <a:prstGeom prst="rect">
            <a:avLst/>
          </a:prstGeom>
        </p:spPr>
      </p:pic>
    </p:spTree>
    <p:extLst>
      <p:ext uri="{BB962C8B-B14F-4D97-AF65-F5344CB8AC3E}">
        <p14:creationId xmlns:p14="http://schemas.microsoft.com/office/powerpoint/2010/main" val="3957933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7A10-9697-0D4B-FF6E-17C1D3AF9EC4}"/>
              </a:ext>
            </a:extLst>
          </p:cNvPr>
          <p:cNvSpPr>
            <a:spLocks noGrp="1"/>
          </p:cNvSpPr>
          <p:nvPr>
            <p:ph type="title"/>
          </p:nvPr>
        </p:nvSpPr>
        <p:spPr/>
        <p:txBody>
          <a:bodyPr/>
          <a:lstStyle/>
          <a:p>
            <a:r>
              <a:rPr lang="es-MX" sz="3200" dirty="0"/>
              <a:t>Argumentos de </a:t>
            </a:r>
            <a:r>
              <a:rPr lang="es-MX" sz="3200" dirty="0">
                <a:solidFill>
                  <a:schemeClr val="bg2"/>
                </a:solidFill>
              </a:rPr>
              <a:t>longitud variable</a:t>
            </a:r>
          </a:p>
        </p:txBody>
      </p:sp>
      <p:sp>
        <p:nvSpPr>
          <p:cNvPr id="3" name="Marcador de texto 2">
            <a:extLst>
              <a:ext uri="{FF2B5EF4-FFF2-40B4-BE49-F238E27FC236}">
                <a16:creationId xmlns:a16="http://schemas.microsoft.com/office/drawing/2014/main" id="{2026E17D-40E6-AB9D-F879-74133B5D742C}"/>
              </a:ext>
            </a:extLst>
          </p:cNvPr>
          <p:cNvSpPr>
            <a:spLocks noGrp="1"/>
          </p:cNvSpPr>
          <p:nvPr>
            <p:ph type="body" idx="1"/>
          </p:nvPr>
        </p:nvSpPr>
        <p:spPr>
          <a:xfrm>
            <a:off x="720000" y="1215751"/>
            <a:ext cx="5493915" cy="481500"/>
          </a:xfrm>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En el ejemplo con argumentos por defecto, hemos visto que la función puede ser llamada con diferente número de argumentos de entrada, pero esto no es realmente una función con argumentos de longitud variable, ya que existe un número máximo.</a:t>
            </a: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Imaginemos que queremos una función suma() como la de antes, pero en este caso necesitamos que sume todos los números de entrada que se le pasen, sin importar si son 3 o 100. Una primera forma de hacerlo sería con una lista.</a:t>
            </a: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100" dirty="0"/>
          </a:p>
        </p:txBody>
      </p:sp>
      <p:pic>
        <p:nvPicPr>
          <p:cNvPr id="6" name="Imagen 5">
            <a:extLst>
              <a:ext uri="{FF2B5EF4-FFF2-40B4-BE49-F238E27FC236}">
                <a16:creationId xmlns:a16="http://schemas.microsoft.com/office/drawing/2014/main" id="{34A60816-133E-2D57-AC00-2AFB4B350296}"/>
              </a:ext>
            </a:extLst>
          </p:cNvPr>
          <p:cNvPicPr>
            <a:picLocks noChangeAspect="1"/>
          </p:cNvPicPr>
          <p:nvPr/>
        </p:nvPicPr>
        <p:blipFill>
          <a:blip r:embed="rId2"/>
          <a:stretch>
            <a:fillRect/>
          </a:stretch>
        </p:blipFill>
        <p:spPr>
          <a:xfrm>
            <a:off x="6437892" y="1595166"/>
            <a:ext cx="2495638" cy="1788781"/>
          </a:xfrm>
          <a:prstGeom prst="rect">
            <a:avLst/>
          </a:prstGeom>
        </p:spPr>
      </p:pic>
    </p:spTree>
    <p:extLst>
      <p:ext uri="{BB962C8B-B14F-4D97-AF65-F5344CB8AC3E}">
        <p14:creationId xmlns:p14="http://schemas.microsoft.com/office/powerpoint/2010/main" val="59927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C6BF32-F92C-3812-4708-6E42C839D097}"/>
              </a:ext>
            </a:extLst>
          </p:cNvPr>
          <p:cNvSpPr>
            <a:spLocks noGrp="1"/>
          </p:cNvSpPr>
          <p:nvPr>
            <p:ph type="title"/>
          </p:nvPr>
        </p:nvSpPr>
        <p:spPr/>
        <p:txBody>
          <a:bodyPr/>
          <a:lstStyle/>
          <a:p>
            <a:r>
              <a:rPr lang="es-MX" sz="3200" dirty="0"/>
              <a:t>Argumentos de </a:t>
            </a:r>
            <a:r>
              <a:rPr lang="es-MX" sz="3200" dirty="0">
                <a:solidFill>
                  <a:schemeClr val="bg2"/>
                </a:solidFill>
              </a:rPr>
              <a:t>longitud variable</a:t>
            </a:r>
            <a:endParaRPr lang="es-MX" sz="3200" dirty="0"/>
          </a:p>
        </p:txBody>
      </p:sp>
      <p:sp>
        <p:nvSpPr>
          <p:cNvPr id="3" name="Marcador de texto 2">
            <a:extLst>
              <a:ext uri="{FF2B5EF4-FFF2-40B4-BE49-F238E27FC236}">
                <a16:creationId xmlns:a16="http://schemas.microsoft.com/office/drawing/2014/main" id="{3253AC80-F930-A531-C903-5E8E179F7B45}"/>
              </a:ext>
            </a:extLst>
          </p:cNvPr>
          <p:cNvSpPr>
            <a:spLocks noGrp="1"/>
          </p:cNvSpPr>
          <p:nvPr>
            <p:ph type="body" idx="1"/>
          </p:nvPr>
        </p:nvSpPr>
        <p:spPr>
          <a:xfrm>
            <a:off x="720000" y="1215751"/>
            <a:ext cx="5133495" cy="481500"/>
          </a:xfrm>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La forma es válida y cumple nuestro requisito, pero realmente no estamos trabajando con argumentos de longitud variable. En realidad tenemos un solo argumento que es una lista de números.</a:t>
            </a: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Por suerte, Python tiene una herramienta muy potente. Si declaramos un argumento con *, esto hará que el argumento que se pase sea empaquetado en una tupla de manera automática. No confundir * con los punteros en otros lenguajes de programación, no tiene nada que ver.</a:t>
            </a:r>
          </a:p>
          <a:p>
            <a:pPr marL="139700" indent="0">
              <a:buNone/>
            </a:pPr>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C31E49C0-727E-C181-2F81-46C8125D817A}"/>
              </a:ext>
            </a:extLst>
          </p:cNvPr>
          <p:cNvPicPr>
            <a:picLocks noChangeAspect="1"/>
          </p:cNvPicPr>
          <p:nvPr/>
        </p:nvPicPr>
        <p:blipFill>
          <a:blip r:embed="rId2"/>
          <a:stretch>
            <a:fillRect/>
          </a:stretch>
        </p:blipFill>
        <p:spPr>
          <a:xfrm>
            <a:off x="6123322" y="1581880"/>
            <a:ext cx="2458451" cy="2109092"/>
          </a:xfrm>
          <a:prstGeom prst="rect">
            <a:avLst/>
          </a:prstGeom>
        </p:spPr>
      </p:pic>
    </p:spTree>
    <p:extLst>
      <p:ext uri="{BB962C8B-B14F-4D97-AF65-F5344CB8AC3E}">
        <p14:creationId xmlns:p14="http://schemas.microsoft.com/office/powerpoint/2010/main" val="539827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6AC9E2-F6BB-46D8-AFBE-A516DAA2CB1F}"/>
              </a:ext>
            </a:extLst>
          </p:cNvPr>
          <p:cNvSpPr>
            <a:spLocks noGrp="1"/>
          </p:cNvSpPr>
          <p:nvPr>
            <p:ph type="title"/>
          </p:nvPr>
        </p:nvSpPr>
        <p:spPr/>
        <p:txBody>
          <a:bodyPr/>
          <a:lstStyle/>
          <a:p>
            <a:r>
              <a:rPr lang="es-MX" sz="3200" dirty="0"/>
              <a:t>Argumentos de </a:t>
            </a:r>
            <a:r>
              <a:rPr lang="es-MX" sz="3200" dirty="0">
                <a:solidFill>
                  <a:schemeClr val="bg2"/>
                </a:solidFill>
              </a:rPr>
              <a:t>longitud variable</a:t>
            </a:r>
            <a:endParaRPr lang="es-MX" sz="3200" dirty="0"/>
          </a:p>
        </p:txBody>
      </p:sp>
      <p:sp>
        <p:nvSpPr>
          <p:cNvPr id="3" name="Marcador de texto 2">
            <a:extLst>
              <a:ext uri="{FF2B5EF4-FFF2-40B4-BE49-F238E27FC236}">
                <a16:creationId xmlns:a16="http://schemas.microsoft.com/office/drawing/2014/main" id="{24F4466C-B1E2-BE19-2778-7532BE1BE89D}"/>
              </a:ext>
            </a:extLst>
          </p:cNvPr>
          <p:cNvSpPr>
            <a:spLocks noGrp="1"/>
          </p:cNvSpPr>
          <p:nvPr>
            <p:ph type="body" idx="1"/>
          </p:nvPr>
        </p:nvSpPr>
        <p:spPr>
          <a:xfrm>
            <a:off x="720000" y="1521775"/>
            <a:ext cx="7704000" cy="175476"/>
          </a:xfrm>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El resultado es igual que el anterior, y podemos ver como efectivamente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numeros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es de la clase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tuple</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También podemos hacer otras llamadas con diferente número de argumentos</a:t>
            </a:r>
          </a:p>
          <a:p>
            <a:endParaRPr lang="es-MX" dirty="0"/>
          </a:p>
        </p:txBody>
      </p:sp>
      <p:pic>
        <p:nvPicPr>
          <p:cNvPr id="5" name="Imagen 4">
            <a:extLst>
              <a:ext uri="{FF2B5EF4-FFF2-40B4-BE49-F238E27FC236}">
                <a16:creationId xmlns:a16="http://schemas.microsoft.com/office/drawing/2014/main" id="{1AE7D1BD-C5A6-3433-75B1-495E6A31FE20}"/>
              </a:ext>
            </a:extLst>
          </p:cNvPr>
          <p:cNvPicPr>
            <a:picLocks noChangeAspect="1"/>
          </p:cNvPicPr>
          <p:nvPr/>
        </p:nvPicPr>
        <p:blipFill>
          <a:blip r:embed="rId2"/>
          <a:stretch>
            <a:fillRect/>
          </a:stretch>
        </p:blipFill>
        <p:spPr>
          <a:xfrm>
            <a:off x="3036457" y="2789191"/>
            <a:ext cx="2917850" cy="717504"/>
          </a:xfrm>
          <a:prstGeom prst="rect">
            <a:avLst/>
          </a:prstGeom>
        </p:spPr>
      </p:pic>
    </p:spTree>
    <p:extLst>
      <p:ext uri="{BB962C8B-B14F-4D97-AF65-F5344CB8AC3E}">
        <p14:creationId xmlns:p14="http://schemas.microsoft.com/office/powerpoint/2010/main" val="663459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DB0177-DCB2-FC95-F58E-E647DE9F959A}"/>
              </a:ext>
            </a:extLst>
          </p:cNvPr>
          <p:cNvSpPr>
            <a:spLocks noGrp="1"/>
          </p:cNvSpPr>
          <p:nvPr>
            <p:ph type="title"/>
          </p:nvPr>
        </p:nvSpPr>
        <p:spPr/>
        <p:txBody>
          <a:bodyPr/>
          <a:lstStyle/>
          <a:p>
            <a:r>
              <a:rPr lang="es-MX" sz="3200" dirty="0"/>
              <a:t>Argumentos de </a:t>
            </a:r>
            <a:r>
              <a:rPr lang="es-MX" sz="3200" dirty="0">
                <a:solidFill>
                  <a:schemeClr val="bg2"/>
                </a:solidFill>
              </a:rPr>
              <a:t>longitud variable</a:t>
            </a:r>
            <a:endParaRPr lang="es-MX" sz="3200" dirty="0"/>
          </a:p>
        </p:txBody>
      </p:sp>
      <p:sp>
        <p:nvSpPr>
          <p:cNvPr id="3" name="Marcador de texto 2">
            <a:extLst>
              <a:ext uri="{FF2B5EF4-FFF2-40B4-BE49-F238E27FC236}">
                <a16:creationId xmlns:a16="http://schemas.microsoft.com/office/drawing/2014/main" id="{57DBCF07-75CA-2B40-FEB7-778F91B1F583}"/>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Usando doble ** es posible también tener como parámetro de entrada una lista de elementos almacenados en forma de clave y valor. En este caso podemos iterar los valores haciendo uso de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items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a:t>
            </a:r>
          </a:p>
          <a:p>
            <a:endParaRPr lang="es-MX" dirty="0"/>
          </a:p>
        </p:txBody>
      </p:sp>
      <p:pic>
        <p:nvPicPr>
          <p:cNvPr id="5" name="Imagen 4">
            <a:extLst>
              <a:ext uri="{FF2B5EF4-FFF2-40B4-BE49-F238E27FC236}">
                <a16:creationId xmlns:a16="http://schemas.microsoft.com/office/drawing/2014/main" id="{00622765-19C9-D8A8-DD0F-E5447DCF6357}"/>
              </a:ext>
            </a:extLst>
          </p:cNvPr>
          <p:cNvPicPr>
            <a:picLocks noChangeAspect="1"/>
          </p:cNvPicPr>
          <p:nvPr/>
        </p:nvPicPr>
        <p:blipFill>
          <a:blip r:embed="rId2"/>
          <a:stretch>
            <a:fillRect/>
          </a:stretch>
        </p:blipFill>
        <p:spPr>
          <a:xfrm>
            <a:off x="3238499" y="2471494"/>
            <a:ext cx="3244367" cy="1900272"/>
          </a:xfrm>
          <a:prstGeom prst="rect">
            <a:avLst/>
          </a:prstGeom>
        </p:spPr>
      </p:pic>
    </p:spTree>
    <p:extLst>
      <p:ext uri="{BB962C8B-B14F-4D97-AF65-F5344CB8AC3E}">
        <p14:creationId xmlns:p14="http://schemas.microsoft.com/office/powerpoint/2010/main" val="4240239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04AD77-3D34-6347-7184-EBF7F0D5F567}"/>
              </a:ext>
            </a:extLst>
          </p:cNvPr>
          <p:cNvSpPr>
            <a:spLocks noGrp="1"/>
          </p:cNvSpPr>
          <p:nvPr>
            <p:ph type="title"/>
          </p:nvPr>
        </p:nvSpPr>
        <p:spPr/>
        <p:txBody>
          <a:bodyPr/>
          <a:lstStyle/>
          <a:p>
            <a:r>
              <a:rPr lang="es-MX" sz="3200" dirty="0"/>
              <a:t>Argumentos de </a:t>
            </a:r>
            <a:r>
              <a:rPr lang="es-MX" sz="3200" dirty="0">
                <a:solidFill>
                  <a:schemeClr val="bg2"/>
                </a:solidFill>
              </a:rPr>
              <a:t>longitud variable</a:t>
            </a:r>
            <a:endParaRPr lang="es-MX" sz="3200" dirty="0"/>
          </a:p>
        </p:txBody>
      </p:sp>
      <p:sp>
        <p:nvSpPr>
          <p:cNvPr id="3" name="Marcador de texto 2">
            <a:extLst>
              <a:ext uri="{FF2B5EF4-FFF2-40B4-BE49-F238E27FC236}">
                <a16:creationId xmlns:a16="http://schemas.microsoft.com/office/drawing/2014/main" id="{DEF883A6-3456-7E15-7202-0DE975CFE812}"/>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De igual manera, podemos pasar un diccionario como parámetro de entrada.</a:t>
            </a:r>
          </a:p>
          <a:p>
            <a:endParaRPr lang="es-MX" dirty="0"/>
          </a:p>
        </p:txBody>
      </p:sp>
      <p:pic>
        <p:nvPicPr>
          <p:cNvPr id="5" name="Imagen 4">
            <a:extLst>
              <a:ext uri="{FF2B5EF4-FFF2-40B4-BE49-F238E27FC236}">
                <a16:creationId xmlns:a16="http://schemas.microsoft.com/office/drawing/2014/main" id="{DC179A7B-CD6B-B8EE-DD13-103A015D8366}"/>
              </a:ext>
            </a:extLst>
          </p:cNvPr>
          <p:cNvPicPr>
            <a:picLocks noChangeAspect="1"/>
          </p:cNvPicPr>
          <p:nvPr/>
        </p:nvPicPr>
        <p:blipFill>
          <a:blip r:embed="rId2"/>
          <a:stretch>
            <a:fillRect/>
          </a:stretch>
        </p:blipFill>
        <p:spPr>
          <a:xfrm>
            <a:off x="3214687" y="2054828"/>
            <a:ext cx="3301787" cy="1923146"/>
          </a:xfrm>
          <a:prstGeom prst="rect">
            <a:avLst/>
          </a:prstGeom>
        </p:spPr>
      </p:pic>
    </p:spTree>
    <p:extLst>
      <p:ext uri="{BB962C8B-B14F-4D97-AF65-F5344CB8AC3E}">
        <p14:creationId xmlns:p14="http://schemas.microsoft.com/office/powerpoint/2010/main" val="1633782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9089E5-FC51-88F7-B516-48E0EE2D684D}"/>
              </a:ext>
            </a:extLst>
          </p:cNvPr>
          <p:cNvSpPr>
            <a:spLocks noGrp="1"/>
          </p:cNvSpPr>
          <p:nvPr>
            <p:ph type="title"/>
          </p:nvPr>
        </p:nvSpPr>
        <p:spPr/>
        <p:txBody>
          <a:bodyPr/>
          <a:lstStyle/>
          <a:p>
            <a:r>
              <a:rPr lang="es-MX" dirty="0"/>
              <a:t>Sentencia </a:t>
            </a:r>
            <a:r>
              <a:rPr lang="es-MX" dirty="0" err="1">
                <a:solidFill>
                  <a:schemeClr val="bg2"/>
                </a:solidFill>
              </a:rPr>
              <a:t>return</a:t>
            </a:r>
            <a:endParaRPr lang="es-MX" dirty="0">
              <a:solidFill>
                <a:schemeClr val="bg2"/>
              </a:solidFill>
            </a:endParaRPr>
          </a:p>
        </p:txBody>
      </p:sp>
      <p:sp>
        <p:nvSpPr>
          <p:cNvPr id="3" name="Marcador de texto 2">
            <a:extLst>
              <a:ext uri="{FF2B5EF4-FFF2-40B4-BE49-F238E27FC236}">
                <a16:creationId xmlns:a16="http://schemas.microsoft.com/office/drawing/2014/main" id="{202AA0E9-3C1B-71C3-53DE-6C16F0BAAB81}"/>
              </a:ext>
            </a:extLst>
          </p:cNvPr>
          <p:cNvSpPr>
            <a:spLocks noGrp="1"/>
          </p:cNvSpPr>
          <p:nvPr>
            <p:ph type="body" idx="1"/>
          </p:nvPr>
        </p:nvSpPr>
        <p:spPr>
          <a:xfrm>
            <a:off x="559813" y="1215751"/>
            <a:ext cx="5206914" cy="481500"/>
          </a:xfrm>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El uso de la sentencia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return</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permite realizar dos cosas:</a:t>
            </a:r>
          </a:p>
          <a:p>
            <a:pPr lvl="1"/>
            <a:r>
              <a:rPr lang="es-MX" sz="1800" kern="100" dirty="0">
                <a:effectLst/>
                <a:latin typeface="Arial" panose="020B0604020202020204" pitchFamily="34" charset="0"/>
                <a:ea typeface="Calibri" panose="020F0502020204030204" pitchFamily="34" charset="0"/>
                <a:cs typeface="Times New Roman" panose="02020603050405020304" pitchFamily="18" charset="0"/>
              </a:rPr>
              <a:t>Salir de la función y transferir la ejecución de vuelta a donde se realizó la llamada.</a:t>
            </a:r>
          </a:p>
          <a:p>
            <a:pPr lvl="1"/>
            <a:r>
              <a:rPr lang="es-MX" sz="1800" kern="100" dirty="0">
                <a:effectLst/>
                <a:latin typeface="Arial" panose="020B0604020202020204" pitchFamily="34" charset="0"/>
                <a:ea typeface="Calibri" panose="020F0502020204030204" pitchFamily="34" charset="0"/>
                <a:cs typeface="Times New Roman" panose="02020603050405020304" pitchFamily="18" charset="0"/>
              </a:rPr>
              <a:t>Devolver uno o varios parámetros, fruto de la ejecución de la función.</a:t>
            </a: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En lo relativo a lo primero, una vez se llama a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return</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se para la ejecución de la función y se vuelve o retorna al punto donde fue llamada. Es por ello por lo que el código que va después del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return</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no es ejecutado en el siguiente ejemplo.</a:t>
            </a:r>
          </a:p>
          <a:p>
            <a:endParaRPr lang="es-MX" sz="1100" dirty="0"/>
          </a:p>
        </p:txBody>
      </p:sp>
      <p:pic>
        <p:nvPicPr>
          <p:cNvPr id="5" name="Imagen 4">
            <a:extLst>
              <a:ext uri="{FF2B5EF4-FFF2-40B4-BE49-F238E27FC236}">
                <a16:creationId xmlns:a16="http://schemas.microsoft.com/office/drawing/2014/main" id="{08B03FE3-4319-E85D-CEE3-FE88B9AC3AF6}"/>
              </a:ext>
            </a:extLst>
          </p:cNvPr>
          <p:cNvPicPr>
            <a:picLocks noChangeAspect="1"/>
          </p:cNvPicPr>
          <p:nvPr/>
        </p:nvPicPr>
        <p:blipFill>
          <a:blip r:embed="rId2"/>
          <a:stretch>
            <a:fillRect/>
          </a:stretch>
        </p:blipFill>
        <p:spPr>
          <a:xfrm>
            <a:off x="5926914" y="1895277"/>
            <a:ext cx="3145034" cy="1628834"/>
          </a:xfrm>
          <a:prstGeom prst="rect">
            <a:avLst/>
          </a:prstGeom>
        </p:spPr>
      </p:pic>
    </p:spTree>
    <p:extLst>
      <p:ext uri="{BB962C8B-B14F-4D97-AF65-F5344CB8AC3E}">
        <p14:creationId xmlns:p14="http://schemas.microsoft.com/office/powerpoint/2010/main" val="3002942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61B02-9326-8E5F-977F-4CBC30BD2EC6}"/>
              </a:ext>
            </a:extLst>
          </p:cNvPr>
          <p:cNvSpPr>
            <a:spLocks noGrp="1"/>
          </p:cNvSpPr>
          <p:nvPr>
            <p:ph type="title"/>
          </p:nvPr>
        </p:nvSpPr>
        <p:spPr/>
        <p:txBody>
          <a:bodyPr/>
          <a:lstStyle/>
          <a:p>
            <a:endParaRPr lang="es-MX"/>
          </a:p>
        </p:txBody>
      </p:sp>
      <p:sp>
        <p:nvSpPr>
          <p:cNvPr id="3" name="Marcador de texto 2">
            <a:extLst>
              <a:ext uri="{FF2B5EF4-FFF2-40B4-BE49-F238E27FC236}">
                <a16:creationId xmlns:a16="http://schemas.microsoft.com/office/drawing/2014/main" id="{2B4CE28A-F458-126C-10EA-130FE8433257}"/>
              </a:ext>
            </a:extLst>
          </p:cNvPr>
          <p:cNvSpPr>
            <a:spLocks noGrp="1"/>
          </p:cNvSpPr>
          <p:nvPr>
            <p:ph type="body" idx="1"/>
          </p:nvPr>
        </p:nvSpPr>
        <p:spPr>
          <a:xfrm>
            <a:off x="720000" y="1448355"/>
            <a:ext cx="7704000" cy="248895"/>
          </a:xfrm>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Por ello, sólo llamamos a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return</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una vez hemos acabado de hacer lo que teníamos que hacer en la función.</a:t>
            </a: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Por otro lado, se pueden devolver parámetros. Normalmente las funciones son llamadas para realizar unos cálculos en base a una entrada, por lo que es interesante poder devolver ese resultado a quien llamó a la función.</a:t>
            </a:r>
          </a:p>
          <a:p>
            <a:endParaRPr lang="es-MX" sz="1100" dirty="0"/>
          </a:p>
        </p:txBody>
      </p:sp>
      <p:pic>
        <p:nvPicPr>
          <p:cNvPr id="6" name="Imagen 5">
            <a:extLst>
              <a:ext uri="{FF2B5EF4-FFF2-40B4-BE49-F238E27FC236}">
                <a16:creationId xmlns:a16="http://schemas.microsoft.com/office/drawing/2014/main" id="{51530EBC-A64D-F54B-9B92-27B684FD79CA}"/>
              </a:ext>
            </a:extLst>
          </p:cNvPr>
          <p:cNvPicPr>
            <a:picLocks noChangeAspect="1"/>
          </p:cNvPicPr>
          <p:nvPr/>
        </p:nvPicPr>
        <p:blipFill>
          <a:blip r:embed="rId2"/>
          <a:stretch>
            <a:fillRect/>
          </a:stretch>
        </p:blipFill>
        <p:spPr>
          <a:xfrm>
            <a:off x="3684088" y="3051935"/>
            <a:ext cx="2068433" cy="1199691"/>
          </a:xfrm>
          <a:prstGeom prst="rect">
            <a:avLst/>
          </a:prstGeom>
        </p:spPr>
      </p:pic>
    </p:spTree>
    <p:extLst>
      <p:ext uri="{BB962C8B-B14F-4D97-AF65-F5344CB8AC3E}">
        <p14:creationId xmlns:p14="http://schemas.microsoft.com/office/powerpoint/2010/main" val="906937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A2F515-80CB-72A4-19CC-E9C50327562B}"/>
              </a:ext>
            </a:extLst>
          </p:cNvPr>
          <p:cNvSpPr>
            <a:spLocks noGrp="1"/>
          </p:cNvSpPr>
          <p:nvPr>
            <p:ph type="title"/>
          </p:nvPr>
        </p:nvSpPr>
        <p:spPr/>
        <p:txBody>
          <a:bodyPr/>
          <a:lstStyle/>
          <a:p>
            <a:endParaRPr lang="es-MX"/>
          </a:p>
        </p:txBody>
      </p:sp>
      <p:sp>
        <p:nvSpPr>
          <p:cNvPr id="3" name="Marcador de texto 2">
            <a:extLst>
              <a:ext uri="{FF2B5EF4-FFF2-40B4-BE49-F238E27FC236}">
                <a16:creationId xmlns:a16="http://schemas.microsoft.com/office/drawing/2014/main" id="{FD79E6CB-B5C2-BE07-7E1C-9DD4D23B7BC8}"/>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También es posible devolver mas de una variable, separadas por ,. En el siguiente ejemplo tenemos una función que calcula la suma y media de tres números, y devuelve su resultado.</a:t>
            </a:r>
          </a:p>
          <a:p>
            <a:endParaRPr lang="es-MX" dirty="0"/>
          </a:p>
        </p:txBody>
      </p:sp>
      <p:pic>
        <p:nvPicPr>
          <p:cNvPr id="5" name="Imagen 4">
            <a:extLst>
              <a:ext uri="{FF2B5EF4-FFF2-40B4-BE49-F238E27FC236}">
                <a16:creationId xmlns:a16="http://schemas.microsoft.com/office/drawing/2014/main" id="{AD1DE959-93BF-3A8A-107E-7658C6405538}"/>
              </a:ext>
            </a:extLst>
          </p:cNvPr>
          <p:cNvPicPr>
            <a:picLocks noChangeAspect="1"/>
          </p:cNvPicPr>
          <p:nvPr/>
        </p:nvPicPr>
        <p:blipFill>
          <a:blip r:embed="rId2"/>
          <a:stretch>
            <a:fillRect/>
          </a:stretch>
        </p:blipFill>
        <p:spPr>
          <a:xfrm>
            <a:off x="2880123" y="2378886"/>
            <a:ext cx="3383754" cy="1685856"/>
          </a:xfrm>
          <a:prstGeom prst="rect">
            <a:avLst/>
          </a:prstGeom>
        </p:spPr>
      </p:pic>
    </p:spTree>
    <p:extLst>
      <p:ext uri="{BB962C8B-B14F-4D97-AF65-F5344CB8AC3E}">
        <p14:creationId xmlns:p14="http://schemas.microsoft.com/office/powerpoint/2010/main" val="71717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Introducción</a:t>
            </a:r>
            <a:endParaRPr dirty="0">
              <a:solidFill>
                <a:schemeClr val="dk2"/>
              </a:solidFill>
            </a:endParaRPr>
          </a:p>
        </p:txBody>
      </p:sp>
      <p:sp>
        <p:nvSpPr>
          <p:cNvPr id="296" name="Google Shape;296;p44"/>
          <p:cNvSpPr txBox="1">
            <a:spLocks noGrp="1"/>
          </p:cNvSpPr>
          <p:nvPr>
            <p:ph type="subTitle" idx="2"/>
          </p:nvPr>
        </p:nvSpPr>
        <p:spPr>
          <a:xfrm>
            <a:off x="1104584" y="1303311"/>
            <a:ext cx="3254100" cy="2083500"/>
          </a:xfrm>
          <a:prstGeom prst="rect">
            <a:avLst/>
          </a:prstGeom>
        </p:spPr>
        <p:txBody>
          <a:bodyPr spcFirstLastPara="1" wrap="square" lIns="91425" tIns="91425" rIns="91425" bIns="91425" anchor="t" anchorCtr="0">
            <a:noAutofit/>
          </a:bodyPr>
          <a:lstStyle/>
          <a:p>
            <a:pPr algn="just"/>
            <a:r>
              <a:rPr lang="es-MX" sz="1600" kern="100" dirty="0">
                <a:effectLst/>
                <a:latin typeface="Arial" panose="020B0604020202020204" pitchFamily="34" charset="0"/>
                <a:ea typeface="Calibri" panose="020F0502020204030204" pitchFamily="34" charset="0"/>
                <a:cs typeface="Times New Roman" panose="02020603050405020304" pitchFamily="18" charset="0"/>
              </a:rPr>
              <a:t>Anteriormente hemos usado funciones nativas que vienen con Python como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len</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para calcular la longitud de una lista, pero al igual que en otros lenguajes de programación, también podemos definir nuestras propias funciones. Para ello hacemos uso de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def</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a:t>
            </a:r>
          </a:p>
        </p:txBody>
      </p:sp>
      <p:cxnSp>
        <p:nvCxnSpPr>
          <p:cNvPr id="297" name="Google Shape;297;p44"/>
          <p:cNvCxnSpPr/>
          <p:nvPr/>
        </p:nvCxnSpPr>
        <p:spPr>
          <a:xfrm rot="10800000" flipH="1">
            <a:off x="6051435" y="4056375"/>
            <a:ext cx="2636100" cy="275700"/>
          </a:xfrm>
          <a:prstGeom prst="bentConnector3">
            <a:avLst>
              <a:gd name="adj1" fmla="val 50000"/>
            </a:avLst>
          </a:prstGeom>
          <a:noFill/>
          <a:ln w="19050" cap="flat" cmpd="sng">
            <a:solidFill>
              <a:schemeClr val="dk2"/>
            </a:solidFill>
            <a:prstDash val="solid"/>
            <a:round/>
            <a:headEnd type="oval" w="med" len="med"/>
            <a:tailEnd type="none" w="med" len="med"/>
          </a:ln>
        </p:spPr>
      </p:cxnSp>
      <p:pic>
        <p:nvPicPr>
          <p:cNvPr id="6" name="Imagen 5">
            <a:extLst>
              <a:ext uri="{FF2B5EF4-FFF2-40B4-BE49-F238E27FC236}">
                <a16:creationId xmlns:a16="http://schemas.microsoft.com/office/drawing/2014/main" id="{64D7D0AA-6C03-D740-2144-325F5B2D4768}"/>
              </a:ext>
            </a:extLst>
          </p:cNvPr>
          <p:cNvPicPr>
            <a:picLocks noChangeAspect="1"/>
          </p:cNvPicPr>
          <p:nvPr/>
        </p:nvPicPr>
        <p:blipFill>
          <a:blip r:embed="rId3"/>
          <a:stretch>
            <a:fillRect/>
          </a:stretch>
        </p:blipFill>
        <p:spPr>
          <a:xfrm>
            <a:off x="4969184" y="2064073"/>
            <a:ext cx="3499345" cy="81929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C7A800-E24A-F0D1-4E91-E169DF67121C}"/>
              </a:ext>
            </a:extLst>
          </p:cNvPr>
          <p:cNvSpPr>
            <a:spLocks noGrp="1"/>
          </p:cNvSpPr>
          <p:nvPr>
            <p:ph type="title"/>
          </p:nvPr>
        </p:nvSpPr>
        <p:spPr>
          <a:xfrm>
            <a:off x="720000" y="478397"/>
            <a:ext cx="7704000" cy="572700"/>
          </a:xfrm>
        </p:spPr>
        <p:txBody>
          <a:bodyPr/>
          <a:lstStyle/>
          <a:p>
            <a:r>
              <a:rPr lang="es-MX" dirty="0">
                <a:solidFill>
                  <a:schemeClr val="bg2"/>
                </a:solidFill>
              </a:rPr>
              <a:t>Documentación</a:t>
            </a:r>
          </a:p>
        </p:txBody>
      </p:sp>
      <p:sp>
        <p:nvSpPr>
          <p:cNvPr id="3" name="Marcador de texto 2">
            <a:extLst>
              <a:ext uri="{FF2B5EF4-FFF2-40B4-BE49-F238E27FC236}">
                <a16:creationId xmlns:a16="http://schemas.microsoft.com/office/drawing/2014/main" id="{68B4602F-9B70-4E5F-18D1-0ECD3AC91BF6}"/>
              </a:ext>
            </a:extLst>
          </p:cNvPr>
          <p:cNvSpPr>
            <a:spLocks noGrp="1"/>
          </p:cNvSpPr>
          <p:nvPr>
            <p:ph type="body" idx="1"/>
          </p:nvPr>
        </p:nvSpPr>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Ahora que ya tenemos nuestras propias funciones creadas, tal vez alguien se interese en ellas y podamos compartírselas. Las funciones pueden ser muy complejas, y leer código ajeno no es tarea fácil. Es por ello por lo que es importante documentar las funciones. Es decir, añadir comentarios para indicar como deben ser usadas.</a:t>
            </a:r>
          </a:p>
          <a:p>
            <a:endParaRPr lang="es-MX" sz="1100" dirty="0"/>
          </a:p>
        </p:txBody>
      </p:sp>
      <p:pic>
        <p:nvPicPr>
          <p:cNvPr id="5" name="Imagen 4">
            <a:extLst>
              <a:ext uri="{FF2B5EF4-FFF2-40B4-BE49-F238E27FC236}">
                <a16:creationId xmlns:a16="http://schemas.microsoft.com/office/drawing/2014/main" id="{3F1180A0-7154-8C3B-A9A5-F3B16D500AA0}"/>
              </a:ext>
            </a:extLst>
          </p:cNvPr>
          <p:cNvPicPr>
            <a:picLocks noChangeAspect="1"/>
          </p:cNvPicPr>
          <p:nvPr/>
        </p:nvPicPr>
        <p:blipFill>
          <a:blip r:embed="rId2"/>
          <a:stretch>
            <a:fillRect/>
          </a:stretch>
        </p:blipFill>
        <p:spPr>
          <a:xfrm>
            <a:off x="2542966" y="2810709"/>
            <a:ext cx="4537041" cy="1394195"/>
          </a:xfrm>
          <a:prstGeom prst="rect">
            <a:avLst/>
          </a:prstGeom>
        </p:spPr>
      </p:pic>
    </p:spTree>
    <p:extLst>
      <p:ext uri="{BB962C8B-B14F-4D97-AF65-F5344CB8AC3E}">
        <p14:creationId xmlns:p14="http://schemas.microsoft.com/office/powerpoint/2010/main" val="3453965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3A481-E6E6-BD2A-3286-966F821068D2}"/>
              </a:ext>
            </a:extLst>
          </p:cNvPr>
          <p:cNvSpPr>
            <a:spLocks noGrp="1"/>
          </p:cNvSpPr>
          <p:nvPr>
            <p:ph type="title"/>
          </p:nvPr>
        </p:nvSpPr>
        <p:spPr/>
        <p:txBody>
          <a:bodyPr/>
          <a:lstStyle/>
          <a:p>
            <a:r>
              <a:rPr lang="es-MX" dirty="0">
                <a:solidFill>
                  <a:schemeClr val="bg2"/>
                </a:solidFill>
              </a:rPr>
              <a:t>Documentación</a:t>
            </a:r>
            <a:endParaRPr lang="es-MX" dirty="0"/>
          </a:p>
        </p:txBody>
      </p:sp>
      <p:sp>
        <p:nvSpPr>
          <p:cNvPr id="3" name="Marcador de texto 2">
            <a:extLst>
              <a:ext uri="{FF2B5EF4-FFF2-40B4-BE49-F238E27FC236}">
                <a16:creationId xmlns:a16="http://schemas.microsoft.com/office/drawing/2014/main" id="{FC92F6A8-A141-4229-289D-FF4F5A5ED3F4}"/>
              </a:ext>
            </a:extLst>
          </p:cNvPr>
          <p:cNvSpPr>
            <a:spLocks noGrp="1"/>
          </p:cNvSpPr>
          <p:nvPr>
            <p:ph type="body" idx="1"/>
          </p:nvPr>
        </p:nvSpPr>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Para ello debemos usar la triple comilla """ al principio de la función. Se trata de una especie de comentario que podemos usar para indicar como la función debe ser usada. No se trata de código, es un simple comentario un tanto especial, conocido como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docstring</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a:t>
            </a: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Ahora cualquier persona que tenga nuestra función, podrá llamar a la función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help</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y obtener la ayuda de como debe ser usada.</a:t>
            </a:r>
          </a:p>
          <a:p>
            <a:endParaRPr lang="es-MX" sz="1600" kern="100" dirty="0">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Otra forma de acceder a la documentación es la siguiente.</a:t>
            </a:r>
          </a:p>
          <a:p>
            <a:endParaRPr lang="es-MX" sz="1100" dirty="0"/>
          </a:p>
        </p:txBody>
      </p:sp>
      <p:pic>
        <p:nvPicPr>
          <p:cNvPr id="5" name="Imagen 4">
            <a:extLst>
              <a:ext uri="{FF2B5EF4-FFF2-40B4-BE49-F238E27FC236}">
                <a16:creationId xmlns:a16="http://schemas.microsoft.com/office/drawing/2014/main" id="{80DE6321-3CC4-AE33-ADA6-7613C43D6A9D}"/>
              </a:ext>
            </a:extLst>
          </p:cNvPr>
          <p:cNvPicPr>
            <a:picLocks noChangeAspect="1"/>
          </p:cNvPicPr>
          <p:nvPr/>
        </p:nvPicPr>
        <p:blipFill>
          <a:blip r:embed="rId2"/>
          <a:stretch>
            <a:fillRect/>
          </a:stretch>
        </p:blipFill>
        <p:spPr>
          <a:xfrm>
            <a:off x="3229303" y="2915361"/>
            <a:ext cx="2542917" cy="481499"/>
          </a:xfrm>
          <a:prstGeom prst="rect">
            <a:avLst/>
          </a:prstGeom>
        </p:spPr>
      </p:pic>
      <p:pic>
        <p:nvPicPr>
          <p:cNvPr id="7" name="Imagen 6">
            <a:extLst>
              <a:ext uri="{FF2B5EF4-FFF2-40B4-BE49-F238E27FC236}">
                <a16:creationId xmlns:a16="http://schemas.microsoft.com/office/drawing/2014/main" id="{AF6CAEC9-3E08-B417-E988-4093F776301B}"/>
              </a:ext>
            </a:extLst>
          </p:cNvPr>
          <p:cNvPicPr>
            <a:picLocks noChangeAspect="1"/>
          </p:cNvPicPr>
          <p:nvPr/>
        </p:nvPicPr>
        <p:blipFill>
          <a:blip r:embed="rId3"/>
          <a:stretch>
            <a:fillRect/>
          </a:stretch>
        </p:blipFill>
        <p:spPr>
          <a:xfrm>
            <a:off x="2941716" y="3927749"/>
            <a:ext cx="3260567" cy="397296"/>
          </a:xfrm>
          <a:prstGeom prst="rect">
            <a:avLst/>
          </a:prstGeom>
        </p:spPr>
      </p:pic>
    </p:spTree>
    <p:extLst>
      <p:ext uri="{BB962C8B-B14F-4D97-AF65-F5344CB8AC3E}">
        <p14:creationId xmlns:p14="http://schemas.microsoft.com/office/powerpoint/2010/main" val="2585840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9B1C5-F056-EF6B-8D4E-D41738D2F3BB}"/>
              </a:ext>
            </a:extLst>
          </p:cNvPr>
          <p:cNvSpPr>
            <a:spLocks noGrp="1"/>
          </p:cNvSpPr>
          <p:nvPr>
            <p:ph type="title"/>
          </p:nvPr>
        </p:nvSpPr>
        <p:spPr/>
        <p:txBody>
          <a:bodyPr/>
          <a:lstStyle/>
          <a:p>
            <a:r>
              <a:rPr lang="es-MX" dirty="0"/>
              <a:t>Anotaciones en </a:t>
            </a:r>
            <a:r>
              <a:rPr lang="es-MX" dirty="0">
                <a:solidFill>
                  <a:schemeClr val="bg2"/>
                </a:solidFill>
              </a:rPr>
              <a:t>funciones</a:t>
            </a:r>
          </a:p>
        </p:txBody>
      </p:sp>
      <p:sp>
        <p:nvSpPr>
          <p:cNvPr id="3" name="Marcador de texto 2">
            <a:extLst>
              <a:ext uri="{FF2B5EF4-FFF2-40B4-BE49-F238E27FC236}">
                <a16:creationId xmlns:a16="http://schemas.microsoft.com/office/drawing/2014/main" id="{F2879343-01AB-ADD5-CEE9-0EB91B2528ED}"/>
              </a:ext>
            </a:extLst>
          </p:cNvPr>
          <p:cNvSpPr>
            <a:spLocks noGrp="1"/>
          </p:cNvSpPr>
          <p:nvPr>
            <p:ph type="body" idx="1"/>
          </p:nvPr>
        </p:nvSpPr>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Existe una funcionalidad relativamente reciente en Python llamada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function</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annotation</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o anotaciones en funciones. Dicha funcionalidad nos permite añadir metadatos a las funciones, indicando los tipos esperados tanto de entrada como de salida.</a:t>
            </a:r>
          </a:p>
          <a:p>
            <a:endParaRPr lang="es-MX" sz="1600" kern="100" dirty="0">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Las anotaciones son muy útiles de cara a la documentación del código, pero no imponen ninguna norma sobre los tipos. Esto significa que se puede llamar a la función con un parámetro</a:t>
            </a:r>
            <a:r>
              <a:rPr lang="es-MX" sz="1600" kern="100" dirty="0">
                <a:solidFill>
                  <a:srgbClr val="5C5962"/>
                </a:solidFill>
                <a:effectLst/>
                <a:latin typeface="PT Sans" panose="020B0503020203020204" pitchFamily="34" charset="0"/>
                <a:ea typeface="Calibri" panose="020F0502020204030204" pitchFamily="34" charset="0"/>
                <a:cs typeface="Times New Roman" panose="02020603050405020304" pitchFamily="18" charset="0"/>
              </a:rPr>
              <a:t> </a:t>
            </a:r>
            <a:r>
              <a:rPr lang="es-MX" sz="1600" kern="100" dirty="0">
                <a:solidFill>
                  <a:schemeClr val="bg2"/>
                </a:solidFill>
                <a:effectLst/>
                <a:latin typeface="PT Sans" panose="020B0503020203020204" pitchFamily="34" charset="0"/>
                <a:ea typeface="Calibri" panose="020F0502020204030204" pitchFamily="34" charset="0"/>
                <a:cs typeface="Times New Roman" panose="02020603050405020304" pitchFamily="18" charset="0"/>
              </a:rPr>
              <a:t>que no </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sea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int</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y no obtendremos ningún error.</a:t>
            </a:r>
          </a:p>
          <a:p>
            <a:endParaRPr lang="es-MX" sz="1100" dirty="0"/>
          </a:p>
        </p:txBody>
      </p:sp>
      <p:pic>
        <p:nvPicPr>
          <p:cNvPr id="5" name="Imagen 4">
            <a:extLst>
              <a:ext uri="{FF2B5EF4-FFF2-40B4-BE49-F238E27FC236}">
                <a16:creationId xmlns:a16="http://schemas.microsoft.com/office/drawing/2014/main" id="{7DEE18B2-181A-1266-9989-C61ECD697D08}"/>
              </a:ext>
            </a:extLst>
          </p:cNvPr>
          <p:cNvPicPr>
            <a:picLocks noChangeAspect="1"/>
          </p:cNvPicPr>
          <p:nvPr/>
        </p:nvPicPr>
        <p:blipFill>
          <a:blip r:embed="rId2"/>
          <a:stretch>
            <a:fillRect/>
          </a:stretch>
        </p:blipFill>
        <p:spPr>
          <a:xfrm>
            <a:off x="3720172" y="2151883"/>
            <a:ext cx="3399133" cy="980519"/>
          </a:xfrm>
          <a:prstGeom prst="rect">
            <a:avLst/>
          </a:prstGeom>
        </p:spPr>
      </p:pic>
      <p:pic>
        <p:nvPicPr>
          <p:cNvPr id="7" name="Imagen 6">
            <a:extLst>
              <a:ext uri="{FF2B5EF4-FFF2-40B4-BE49-F238E27FC236}">
                <a16:creationId xmlns:a16="http://schemas.microsoft.com/office/drawing/2014/main" id="{A8E72A12-FC6D-CF6B-0A2D-949E22F29E12}"/>
              </a:ext>
            </a:extLst>
          </p:cNvPr>
          <p:cNvPicPr>
            <a:picLocks noChangeAspect="1"/>
          </p:cNvPicPr>
          <p:nvPr/>
        </p:nvPicPr>
        <p:blipFill>
          <a:blip r:embed="rId3"/>
          <a:stretch>
            <a:fillRect/>
          </a:stretch>
        </p:blipFill>
        <p:spPr>
          <a:xfrm>
            <a:off x="3797833" y="4071867"/>
            <a:ext cx="2346932" cy="626608"/>
          </a:xfrm>
          <a:prstGeom prst="rect">
            <a:avLst/>
          </a:prstGeom>
        </p:spPr>
      </p:pic>
    </p:spTree>
    <p:extLst>
      <p:ext uri="{BB962C8B-B14F-4D97-AF65-F5344CB8AC3E}">
        <p14:creationId xmlns:p14="http://schemas.microsoft.com/office/powerpoint/2010/main" val="2783379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2BD89B-BCD2-41D4-AA54-95A9B586BC91}"/>
              </a:ext>
            </a:extLst>
          </p:cNvPr>
          <p:cNvSpPr>
            <a:spLocks noGrp="1"/>
          </p:cNvSpPr>
          <p:nvPr>
            <p:ph type="title"/>
          </p:nvPr>
        </p:nvSpPr>
        <p:spPr/>
        <p:txBody>
          <a:bodyPr/>
          <a:lstStyle/>
          <a:p>
            <a:r>
              <a:rPr lang="es-MX" sz="2800" dirty="0"/>
              <a:t>Paso por valor y </a:t>
            </a:r>
            <a:r>
              <a:rPr lang="es-MX" sz="2800" dirty="0">
                <a:solidFill>
                  <a:schemeClr val="bg2"/>
                </a:solidFill>
              </a:rPr>
              <a:t>paso por referencia</a:t>
            </a:r>
          </a:p>
        </p:txBody>
      </p:sp>
      <p:sp>
        <p:nvSpPr>
          <p:cNvPr id="3" name="Marcador de texto 2">
            <a:extLst>
              <a:ext uri="{FF2B5EF4-FFF2-40B4-BE49-F238E27FC236}">
                <a16:creationId xmlns:a16="http://schemas.microsoft.com/office/drawing/2014/main" id="{8C6FD447-9A0D-3C9C-7276-98DC0F1E1937}"/>
              </a:ext>
            </a:extLst>
          </p:cNvPr>
          <p:cNvSpPr>
            <a:spLocks noGrp="1"/>
          </p:cNvSpPr>
          <p:nvPr>
            <p:ph type="body" idx="1"/>
          </p:nvPr>
        </p:nvSpPr>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En muchos lenguajes de programación existen los conceptos de paso por valor y por referencia que aplican a la hora de como trata una función a los parámetros que se le pasan como entrada. Su comportamiento es el siguiente:</a:t>
            </a: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pPr lvl="1"/>
            <a:r>
              <a:rPr lang="es-MX" sz="1800" kern="100" dirty="0">
                <a:effectLst/>
                <a:latin typeface="Arial" panose="020B0604020202020204" pitchFamily="34" charset="0"/>
                <a:ea typeface="Calibri" panose="020F0502020204030204" pitchFamily="34" charset="0"/>
                <a:cs typeface="Times New Roman" panose="02020603050405020304" pitchFamily="18" charset="0"/>
              </a:rPr>
              <a:t>Si usamos un parámetro pasado por valor, se creará una copia local de la variable, lo que implica que cualquier modificación sobre la misma no tendrá efecto sobre la original.</a:t>
            </a:r>
          </a:p>
          <a:p>
            <a:pPr lvl="1"/>
            <a:r>
              <a:rPr lang="es-MX" sz="1800" kern="100" dirty="0">
                <a:effectLst/>
                <a:latin typeface="Arial" panose="020B0604020202020204" pitchFamily="34" charset="0"/>
                <a:ea typeface="Calibri" panose="020F0502020204030204" pitchFamily="34" charset="0"/>
                <a:cs typeface="Times New Roman" panose="02020603050405020304" pitchFamily="18" charset="0"/>
              </a:rPr>
              <a:t>Con una variable pasada como referencia, se actuará directamente sobre la variable pasada, por lo que las modificaciones afectarán a la variable original.</a:t>
            </a:r>
          </a:p>
          <a:p>
            <a:endParaRPr lang="es-MX" sz="1100" dirty="0"/>
          </a:p>
        </p:txBody>
      </p:sp>
    </p:spTree>
    <p:extLst>
      <p:ext uri="{BB962C8B-B14F-4D97-AF65-F5344CB8AC3E}">
        <p14:creationId xmlns:p14="http://schemas.microsoft.com/office/powerpoint/2010/main" val="1508887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FC8A96-872B-A62D-E905-DDBA6EC0885A}"/>
              </a:ext>
            </a:extLst>
          </p:cNvPr>
          <p:cNvSpPr>
            <a:spLocks noGrp="1"/>
          </p:cNvSpPr>
          <p:nvPr>
            <p:ph type="title"/>
          </p:nvPr>
        </p:nvSpPr>
        <p:spPr/>
        <p:txBody>
          <a:bodyPr/>
          <a:lstStyle/>
          <a:p>
            <a:r>
              <a:rPr lang="es-MX" sz="2800" dirty="0"/>
              <a:t>Paso por valor y </a:t>
            </a:r>
            <a:r>
              <a:rPr lang="es-MX" sz="2800" dirty="0">
                <a:solidFill>
                  <a:schemeClr val="bg2"/>
                </a:solidFill>
              </a:rPr>
              <a:t>paso por referencia</a:t>
            </a:r>
            <a:endParaRPr lang="es-MX" sz="2800" dirty="0"/>
          </a:p>
        </p:txBody>
      </p:sp>
      <p:sp>
        <p:nvSpPr>
          <p:cNvPr id="3" name="Marcador de texto 2">
            <a:extLst>
              <a:ext uri="{FF2B5EF4-FFF2-40B4-BE49-F238E27FC236}">
                <a16:creationId xmlns:a16="http://schemas.microsoft.com/office/drawing/2014/main" id="{E62F143E-7A25-E5A9-2317-ACAB1D02C04F}"/>
              </a:ext>
            </a:extLst>
          </p:cNvPr>
          <p:cNvSpPr>
            <a:spLocks noGrp="1"/>
          </p:cNvSpPr>
          <p:nvPr>
            <p:ph type="body" idx="1"/>
          </p:nvPr>
        </p:nvSpPr>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En Python las cosas son un poco distintas, y el comportamiento estará definido por el tipo de variable con la que estamos tratando. Veamos un ejemplo de paso por valor.</a:t>
            </a:r>
          </a:p>
          <a:p>
            <a:endParaRPr lang="es-MX" sz="1600" kern="100" dirty="0">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Iniciamos la x a 10 y se la pasamos a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funcion</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Dentro de la función hacemos que la variable valga 0. Dado que Python trata a los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int</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como pasados por valor, dentro de la función se crea una copia local de x, por lo que la variable original no es modificada.</a:t>
            </a:r>
          </a:p>
          <a:p>
            <a:pPr marL="139700" indent="0">
              <a:buNone/>
            </a:pPr>
            <a:r>
              <a:rPr lang="es-MX" sz="1600" kern="100" dirty="0">
                <a:effectLst/>
                <a:latin typeface="Arial" panose="020B0604020202020204" pitchFamily="34" charset="0"/>
                <a:ea typeface="Calibri" panose="020F0502020204030204" pitchFamily="34" charset="0"/>
                <a:cs typeface="Times New Roman" panose="02020603050405020304" pitchFamily="18" charset="0"/>
              </a:rPr>
              <a:t> </a:t>
            </a:r>
          </a:p>
          <a:p>
            <a:endParaRPr lang="es-MX" sz="1100" dirty="0"/>
          </a:p>
        </p:txBody>
      </p:sp>
      <p:pic>
        <p:nvPicPr>
          <p:cNvPr id="5" name="Imagen 4">
            <a:extLst>
              <a:ext uri="{FF2B5EF4-FFF2-40B4-BE49-F238E27FC236}">
                <a16:creationId xmlns:a16="http://schemas.microsoft.com/office/drawing/2014/main" id="{DC805674-7CC8-DFDE-156A-8263B4B3C76C}"/>
              </a:ext>
            </a:extLst>
          </p:cNvPr>
          <p:cNvPicPr>
            <a:picLocks noChangeAspect="1"/>
          </p:cNvPicPr>
          <p:nvPr/>
        </p:nvPicPr>
        <p:blipFill>
          <a:blip r:embed="rId2"/>
          <a:stretch>
            <a:fillRect/>
          </a:stretch>
        </p:blipFill>
        <p:spPr>
          <a:xfrm>
            <a:off x="3941647" y="2003169"/>
            <a:ext cx="2072035" cy="1580975"/>
          </a:xfrm>
          <a:prstGeom prst="rect">
            <a:avLst/>
          </a:prstGeom>
        </p:spPr>
      </p:pic>
    </p:spTree>
    <p:extLst>
      <p:ext uri="{BB962C8B-B14F-4D97-AF65-F5344CB8AC3E}">
        <p14:creationId xmlns:p14="http://schemas.microsoft.com/office/powerpoint/2010/main" val="3832244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2B6AE5-1F4D-967B-3583-7FD01F02BB36}"/>
              </a:ext>
            </a:extLst>
          </p:cNvPr>
          <p:cNvSpPr>
            <a:spLocks noGrp="1"/>
          </p:cNvSpPr>
          <p:nvPr>
            <p:ph type="title"/>
          </p:nvPr>
        </p:nvSpPr>
        <p:spPr/>
        <p:txBody>
          <a:bodyPr/>
          <a:lstStyle/>
          <a:p>
            <a:r>
              <a:rPr lang="es-MX" sz="2800" dirty="0"/>
              <a:t>Paso por valor y </a:t>
            </a:r>
            <a:r>
              <a:rPr lang="es-MX" sz="2800" dirty="0">
                <a:solidFill>
                  <a:schemeClr val="bg2"/>
                </a:solidFill>
              </a:rPr>
              <a:t>paso por referencia</a:t>
            </a:r>
            <a:endParaRPr lang="es-MX" sz="2800" dirty="0"/>
          </a:p>
        </p:txBody>
      </p:sp>
      <p:sp>
        <p:nvSpPr>
          <p:cNvPr id="3" name="Marcador de texto 2">
            <a:extLst>
              <a:ext uri="{FF2B5EF4-FFF2-40B4-BE49-F238E27FC236}">
                <a16:creationId xmlns:a16="http://schemas.microsoft.com/office/drawing/2014/main" id="{E39C89D7-6A32-5105-92F6-B4E7728AEC0A}"/>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No pasa lo mismo si por ejemplo x es una lista como en el siguiente ejemplo. En este caso Python lo trata como si estuviese pasada por referencia, lo que hace que se modifique la variable original. La variable original x ha sido modificada.</a:t>
            </a:r>
          </a:p>
          <a:p>
            <a:endParaRPr lang="es-MX" dirty="0"/>
          </a:p>
        </p:txBody>
      </p:sp>
      <p:pic>
        <p:nvPicPr>
          <p:cNvPr id="5" name="Imagen 4">
            <a:extLst>
              <a:ext uri="{FF2B5EF4-FFF2-40B4-BE49-F238E27FC236}">
                <a16:creationId xmlns:a16="http://schemas.microsoft.com/office/drawing/2014/main" id="{35B5595F-9E5C-9A48-672A-39C68BC3F7A1}"/>
              </a:ext>
            </a:extLst>
          </p:cNvPr>
          <p:cNvPicPr>
            <a:picLocks noChangeAspect="1"/>
          </p:cNvPicPr>
          <p:nvPr/>
        </p:nvPicPr>
        <p:blipFill>
          <a:blip r:embed="rId2"/>
          <a:stretch>
            <a:fillRect/>
          </a:stretch>
        </p:blipFill>
        <p:spPr>
          <a:xfrm>
            <a:off x="3386033" y="2571749"/>
            <a:ext cx="2943156" cy="1626481"/>
          </a:xfrm>
          <a:prstGeom prst="rect">
            <a:avLst/>
          </a:prstGeom>
        </p:spPr>
      </p:pic>
    </p:spTree>
    <p:extLst>
      <p:ext uri="{BB962C8B-B14F-4D97-AF65-F5344CB8AC3E}">
        <p14:creationId xmlns:p14="http://schemas.microsoft.com/office/powerpoint/2010/main" val="2187062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98B56-8198-C3B2-6064-EA6264DA47A0}"/>
              </a:ext>
            </a:extLst>
          </p:cNvPr>
          <p:cNvSpPr>
            <a:spLocks noGrp="1"/>
          </p:cNvSpPr>
          <p:nvPr>
            <p:ph type="title"/>
          </p:nvPr>
        </p:nvSpPr>
        <p:spPr/>
        <p:txBody>
          <a:bodyPr/>
          <a:lstStyle/>
          <a:p>
            <a:r>
              <a:rPr lang="es-MX" sz="2800" dirty="0"/>
              <a:t>Paso por valor y </a:t>
            </a:r>
            <a:r>
              <a:rPr lang="es-MX" sz="2800" dirty="0">
                <a:solidFill>
                  <a:schemeClr val="bg2"/>
                </a:solidFill>
              </a:rPr>
              <a:t>paso por referencia</a:t>
            </a:r>
            <a:endParaRPr lang="es-MX" sz="2800" dirty="0"/>
          </a:p>
        </p:txBody>
      </p:sp>
      <p:sp>
        <p:nvSpPr>
          <p:cNvPr id="3" name="Marcador de texto 2">
            <a:extLst>
              <a:ext uri="{FF2B5EF4-FFF2-40B4-BE49-F238E27FC236}">
                <a16:creationId xmlns:a16="http://schemas.microsoft.com/office/drawing/2014/main" id="{5DB45742-56F4-4CC3-1923-35BCE0A9E469}"/>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El ejemplo anterior nos podría llevar a pensar que si en vez de añadir un elemento a x, hacemos x=[], estaríamos destruyendo la lista original. Sin embargo esto no es cierto.</a:t>
            </a:r>
          </a:p>
          <a:p>
            <a:endParaRPr lang="es-MX" dirty="0"/>
          </a:p>
        </p:txBody>
      </p:sp>
      <p:pic>
        <p:nvPicPr>
          <p:cNvPr id="5" name="Imagen 4">
            <a:extLst>
              <a:ext uri="{FF2B5EF4-FFF2-40B4-BE49-F238E27FC236}">
                <a16:creationId xmlns:a16="http://schemas.microsoft.com/office/drawing/2014/main" id="{DFEF29D9-2EB8-64CA-CEA4-589D4480A4EE}"/>
              </a:ext>
            </a:extLst>
          </p:cNvPr>
          <p:cNvPicPr>
            <a:picLocks noChangeAspect="1"/>
          </p:cNvPicPr>
          <p:nvPr/>
        </p:nvPicPr>
        <p:blipFill>
          <a:blip r:embed="rId2"/>
          <a:stretch>
            <a:fillRect/>
          </a:stretch>
        </p:blipFill>
        <p:spPr>
          <a:xfrm>
            <a:off x="3738562" y="2304563"/>
            <a:ext cx="2045754" cy="1753503"/>
          </a:xfrm>
          <a:prstGeom prst="rect">
            <a:avLst/>
          </a:prstGeom>
        </p:spPr>
      </p:pic>
    </p:spTree>
    <p:extLst>
      <p:ext uri="{BB962C8B-B14F-4D97-AF65-F5344CB8AC3E}">
        <p14:creationId xmlns:p14="http://schemas.microsoft.com/office/powerpoint/2010/main" val="1857913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B8E15A-8599-CEC4-B691-4D0645D95B0F}"/>
              </a:ext>
            </a:extLst>
          </p:cNvPr>
          <p:cNvSpPr>
            <a:spLocks noGrp="1"/>
          </p:cNvSpPr>
          <p:nvPr>
            <p:ph type="title"/>
          </p:nvPr>
        </p:nvSpPr>
        <p:spPr/>
        <p:txBody>
          <a:bodyPr/>
          <a:lstStyle/>
          <a:p>
            <a:r>
              <a:rPr lang="es-MX" sz="2800" dirty="0"/>
              <a:t>Paso por valor y </a:t>
            </a:r>
            <a:r>
              <a:rPr lang="es-MX" sz="2800" dirty="0">
                <a:solidFill>
                  <a:schemeClr val="bg2"/>
                </a:solidFill>
              </a:rPr>
              <a:t>paso por referencia</a:t>
            </a:r>
            <a:endParaRPr lang="es-MX" sz="2800" dirty="0"/>
          </a:p>
        </p:txBody>
      </p:sp>
      <p:sp>
        <p:nvSpPr>
          <p:cNvPr id="3" name="Marcador de texto 2">
            <a:extLst>
              <a:ext uri="{FF2B5EF4-FFF2-40B4-BE49-F238E27FC236}">
                <a16:creationId xmlns:a16="http://schemas.microsoft.com/office/drawing/2014/main" id="{95A74B22-29B2-C7E1-EE9C-CDB5F5997876}"/>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Una forma muy útil de saber lo que pasa por debajo de Python, es haciendo uso de la función id(). Esta función nos devuelve un identificador único para cada objeto. Volviendo al primer ejemplo podemos ver como los objetos a los que “apuntan” x y entrada son distintos.</a:t>
            </a:r>
          </a:p>
          <a:p>
            <a:endParaRPr lang="es-MX" dirty="0"/>
          </a:p>
        </p:txBody>
      </p:sp>
      <p:pic>
        <p:nvPicPr>
          <p:cNvPr id="5" name="Imagen 4">
            <a:extLst>
              <a:ext uri="{FF2B5EF4-FFF2-40B4-BE49-F238E27FC236}">
                <a16:creationId xmlns:a16="http://schemas.microsoft.com/office/drawing/2014/main" id="{2832C0A7-5B29-F7FC-B2BE-BAFCC1D85FF0}"/>
              </a:ext>
            </a:extLst>
          </p:cNvPr>
          <p:cNvPicPr>
            <a:picLocks noChangeAspect="1"/>
          </p:cNvPicPr>
          <p:nvPr/>
        </p:nvPicPr>
        <p:blipFill>
          <a:blip r:embed="rId2"/>
          <a:stretch>
            <a:fillRect/>
          </a:stretch>
        </p:blipFill>
        <p:spPr>
          <a:xfrm>
            <a:off x="3196541" y="2760449"/>
            <a:ext cx="3315901" cy="1711433"/>
          </a:xfrm>
          <a:prstGeom prst="rect">
            <a:avLst/>
          </a:prstGeom>
        </p:spPr>
      </p:pic>
    </p:spTree>
    <p:extLst>
      <p:ext uri="{BB962C8B-B14F-4D97-AF65-F5344CB8AC3E}">
        <p14:creationId xmlns:p14="http://schemas.microsoft.com/office/powerpoint/2010/main" val="3278017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97370-76E5-BB71-047B-3E20C3D27099}"/>
              </a:ext>
            </a:extLst>
          </p:cNvPr>
          <p:cNvSpPr>
            <a:spLocks noGrp="1"/>
          </p:cNvSpPr>
          <p:nvPr>
            <p:ph type="title"/>
          </p:nvPr>
        </p:nvSpPr>
        <p:spPr/>
        <p:txBody>
          <a:bodyPr/>
          <a:lstStyle/>
          <a:p>
            <a:r>
              <a:rPr lang="es-MX" sz="2800" dirty="0"/>
              <a:t>Paso por valor y </a:t>
            </a:r>
            <a:r>
              <a:rPr lang="es-MX" sz="2800" dirty="0">
                <a:solidFill>
                  <a:schemeClr val="bg2"/>
                </a:solidFill>
              </a:rPr>
              <a:t>paso por referencia</a:t>
            </a:r>
            <a:br>
              <a:rPr lang="es-MX" sz="2000" kern="100" dirty="0">
                <a:effectLst/>
                <a:latin typeface="Arial" panose="020B0604020202020204" pitchFamily="34" charset="0"/>
                <a:ea typeface="Calibri" panose="020F0502020204030204" pitchFamily="34" charset="0"/>
                <a:cs typeface="Times New Roman" panose="02020603050405020304" pitchFamily="18" charset="0"/>
              </a:rPr>
            </a:br>
            <a:endParaRPr lang="es-MX" sz="3600" dirty="0"/>
          </a:p>
        </p:txBody>
      </p:sp>
      <p:sp>
        <p:nvSpPr>
          <p:cNvPr id="3" name="Marcador de texto 2">
            <a:extLst>
              <a:ext uri="{FF2B5EF4-FFF2-40B4-BE49-F238E27FC236}">
                <a16:creationId xmlns:a16="http://schemas.microsoft.com/office/drawing/2014/main" id="{6BE948B5-3883-EA93-8E7B-B2FB9EACDAF9}"/>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Sin embargo si hacemos lo mismo cuando la variable de entrada es una lista, podemos ver que en este caso el objeto con el que se trabaja dentro de la función es el mismo que tenemos fuera.</a:t>
            </a:r>
          </a:p>
          <a:p>
            <a:endParaRPr lang="es-MX" dirty="0"/>
          </a:p>
        </p:txBody>
      </p:sp>
      <p:pic>
        <p:nvPicPr>
          <p:cNvPr id="5" name="Imagen 4">
            <a:extLst>
              <a:ext uri="{FF2B5EF4-FFF2-40B4-BE49-F238E27FC236}">
                <a16:creationId xmlns:a16="http://schemas.microsoft.com/office/drawing/2014/main" id="{28832931-3077-BB1D-DCDC-EAD204E994F4}"/>
              </a:ext>
            </a:extLst>
          </p:cNvPr>
          <p:cNvPicPr>
            <a:picLocks noChangeAspect="1"/>
          </p:cNvPicPr>
          <p:nvPr/>
        </p:nvPicPr>
        <p:blipFill>
          <a:blip r:embed="rId2"/>
          <a:stretch>
            <a:fillRect/>
          </a:stretch>
        </p:blipFill>
        <p:spPr>
          <a:xfrm>
            <a:off x="2989668" y="2343602"/>
            <a:ext cx="3541338" cy="1721140"/>
          </a:xfrm>
          <a:prstGeom prst="rect">
            <a:avLst/>
          </a:prstGeom>
        </p:spPr>
      </p:pic>
    </p:spTree>
    <p:extLst>
      <p:ext uri="{BB962C8B-B14F-4D97-AF65-F5344CB8AC3E}">
        <p14:creationId xmlns:p14="http://schemas.microsoft.com/office/powerpoint/2010/main" val="222414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611371-E2AB-0660-3DAC-E926764EF86E}"/>
              </a:ext>
            </a:extLst>
          </p:cNvPr>
          <p:cNvSpPr>
            <a:spLocks noGrp="1"/>
          </p:cNvSpPr>
          <p:nvPr>
            <p:ph type="title"/>
          </p:nvPr>
        </p:nvSpPr>
        <p:spPr/>
        <p:txBody>
          <a:bodyPr/>
          <a:lstStyle/>
          <a:p>
            <a:r>
              <a:rPr lang="es-MX" sz="3600" kern="100" dirty="0" err="1">
                <a:effectLst/>
                <a:latin typeface="Arial" panose="020B0604020202020204" pitchFamily="34" charset="0"/>
                <a:ea typeface="Calibri" panose="020F0502020204030204" pitchFamily="34" charset="0"/>
                <a:cs typeface="Times New Roman" panose="02020603050405020304" pitchFamily="18" charset="0"/>
              </a:rPr>
              <a:t>Args</a:t>
            </a:r>
            <a:r>
              <a:rPr lang="es-MX" sz="3600" kern="100" dirty="0">
                <a:effectLst/>
                <a:latin typeface="Arial" panose="020B0604020202020204" pitchFamily="34" charset="0"/>
                <a:ea typeface="Calibri" panose="020F0502020204030204" pitchFamily="34" charset="0"/>
                <a:cs typeface="Times New Roman" panose="02020603050405020304" pitchFamily="18" charset="0"/>
              </a:rPr>
              <a:t> y </a:t>
            </a:r>
            <a:r>
              <a:rPr lang="es-MX" sz="3600" kern="100" dirty="0" err="1">
                <a:effectLst/>
                <a:latin typeface="Arial" panose="020B0604020202020204" pitchFamily="34" charset="0"/>
                <a:ea typeface="Calibri" panose="020F0502020204030204" pitchFamily="34" charset="0"/>
                <a:cs typeface="Times New Roman" panose="02020603050405020304" pitchFamily="18" charset="0"/>
              </a:rPr>
              <a:t>Kwargs</a:t>
            </a:r>
            <a:r>
              <a:rPr lang="es-MX" sz="3600" kern="100" dirty="0">
                <a:effectLst/>
                <a:latin typeface="Arial" panose="020B0604020202020204" pitchFamily="34" charset="0"/>
                <a:ea typeface="Calibri" panose="020F0502020204030204" pitchFamily="34" charset="0"/>
                <a:cs typeface="Times New Roman" panose="02020603050405020304" pitchFamily="18" charset="0"/>
              </a:rPr>
              <a:t> </a:t>
            </a:r>
            <a:r>
              <a:rPr lang="es-MX" sz="3600" kern="1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en Python</a:t>
            </a:r>
            <a:endParaRPr lang="es-MX" dirty="0"/>
          </a:p>
        </p:txBody>
      </p:sp>
      <p:sp>
        <p:nvSpPr>
          <p:cNvPr id="3" name="Marcador de texto 2">
            <a:extLst>
              <a:ext uri="{FF2B5EF4-FFF2-40B4-BE49-F238E27FC236}">
                <a16:creationId xmlns:a16="http://schemas.microsoft.com/office/drawing/2014/main" id="{D5B09120-DDA9-EEEF-9FFF-D703E7BCF9B9}"/>
              </a:ext>
            </a:extLst>
          </p:cNvPr>
          <p:cNvSpPr>
            <a:spLocks noGrp="1"/>
          </p:cNvSpPr>
          <p:nvPr>
            <p:ph type="body" idx="1"/>
          </p:nvPr>
        </p:nvSpPr>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Si alguna vez has tenido que definir una </a:t>
            </a:r>
            <a:r>
              <a:rPr lang="es-MX" sz="1600" u="sng" kern="100"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2"/>
              </a:rPr>
              <a:t>función</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con un número variable de argumentos y no has sabido como hacerlo, a continuación te explicamos cómo gracias a los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args</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y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kwargs</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en Python.</a:t>
            </a: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Vamos a suponer que queremos una función que sume un conjunto de números, pero no sabemos a priori la cantidad de números que se quieren sumar. Si por ejemplo tuviéramos tres, la función sería tan sencilla como la siguiente.</a:t>
            </a:r>
          </a:p>
          <a:p>
            <a:endParaRPr lang="es-MX" sz="1100" dirty="0"/>
          </a:p>
        </p:txBody>
      </p:sp>
      <p:pic>
        <p:nvPicPr>
          <p:cNvPr id="5" name="Imagen 4">
            <a:extLst>
              <a:ext uri="{FF2B5EF4-FFF2-40B4-BE49-F238E27FC236}">
                <a16:creationId xmlns:a16="http://schemas.microsoft.com/office/drawing/2014/main" id="{05A2CE1F-6D50-CAE1-DBDA-B6AC6FF6EA28}"/>
              </a:ext>
            </a:extLst>
          </p:cNvPr>
          <p:cNvPicPr>
            <a:picLocks noChangeAspect="1"/>
          </p:cNvPicPr>
          <p:nvPr/>
        </p:nvPicPr>
        <p:blipFill>
          <a:blip r:embed="rId3"/>
          <a:stretch>
            <a:fillRect/>
          </a:stretch>
        </p:blipFill>
        <p:spPr>
          <a:xfrm>
            <a:off x="3815666" y="3020397"/>
            <a:ext cx="2110557" cy="1444811"/>
          </a:xfrm>
          <a:prstGeom prst="rect">
            <a:avLst/>
          </a:prstGeom>
        </p:spPr>
      </p:pic>
    </p:spTree>
    <p:extLst>
      <p:ext uri="{BB962C8B-B14F-4D97-AF65-F5344CB8AC3E}">
        <p14:creationId xmlns:p14="http://schemas.microsoft.com/office/powerpoint/2010/main" val="1264401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27154B7-D286-90BA-A8BC-937C53A56527}"/>
              </a:ext>
            </a:extLst>
          </p:cNvPr>
          <p:cNvSpPr>
            <a:spLocks noGrp="1"/>
          </p:cNvSpPr>
          <p:nvPr>
            <p:ph type="title"/>
          </p:nvPr>
        </p:nvSpPr>
        <p:spPr/>
        <p:txBody>
          <a:bodyPr/>
          <a:lstStyle/>
          <a:p>
            <a:r>
              <a:rPr lang="es-MX" dirty="0">
                <a:solidFill>
                  <a:schemeClr val="bg2"/>
                </a:solidFill>
              </a:rPr>
              <a:t>Funciones</a:t>
            </a:r>
          </a:p>
        </p:txBody>
      </p:sp>
      <p:sp>
        <p:nvSpPr>
          <p:cNvPr id="6" name="Marcador de texto 5">
            <a:extLst>
              <a:ext uri="{FF2B5EF4-FFF2-40B4-BE49-F238E27FC236}">
                <a16:creationId xmlns:a16="http://schemas.microsoft.com/office/drawing/2014/main" id="{BFDD51F0-AE31-BE5D-5C35-4B2A3D65255E}"/>
              </a:ext>
            </a:extLst>
          </p:cNvPr>
          <p:cNvSpPr>
            <a:spLocks noGrp="1"/>
          </p:cNvSpPr>
          <p:nvPr>
            <p:ph type="body" idx="1"/>
          </p:nvPr>
        </p:nvSpPr>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Cualquier función tendrá un nombre, unos argumentos de entrada, un código a ejecutar y unos parámetros de salida. Al igual que las funciones matemáticas, en programación nos permiten realizar diferentes operaciones con la entrada, para entregar una determinada salida que dependerá del código que escribamos dentro. Por lo tanto, es totalmente análogo al clásico y=f(x) de las matemáticas.</a:t>
            </a:r>
          </a:p>
          <a:p>
            <a:endParaRPr lang="es-MX" sz="1100" dirty="0"/>
          </a:p>
        </p:txBody>
      </p:sp>
      <p:pic>
        <p:nvPicPr>
          <p:cNvPr id="8" name="Imagen 7">
            <a:extLst>
              <a:ext uri="{FF2B5EF4-FFF2-40B4-BE49-F238E27FC236}">
                <a16:creationId xmlns:a16="http://schemas.microsoft.com/office/drawing/2014/main" id="{06E45B11-0D28-9E5B-5E56-3B57786FBAFF}"/>
              </a:ext>
            </a:extLst>
          </p:cNvPr>
          <p:cNvPicPr>
            <a:picLocks noChangeAspect="1"/>
          </p:cNvPicPr>
          <p:nvPr/>
        </p:nvPicPr>
        <p:blipFill>
          <a:blip r:embed="rId2"/>
          <a:stretch>
            <a:fillRect/>
          </a:stretch>
        </p:blipFill>
        <p:spPr>
          <a:xfrm>
            <a:off x="3777392" y="3003337"/>
            <a:ext cx="1742380" cy="1328208"/>
          </a:xfrm>
          <a:prstGeom prst="rect">
            <a:avLst/>
          </a:prstGeom>
        </p:spPr>
      </p:pic>
    </p:spTree>
    <p:extLst>
      <p:ext uri="{BB962C8B-B14F-4D97-AF65-F5344CB8AC3E}">
        <p14:creationId xmlns:p14="http://schemas.microsoft.com/office/powerpoint/2010/main" val="4753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2774DF-F519-20A7-4945-EFBE3DD4A2E5}"/>
              </a:ext>
            </a:extLst>
          </p:cNvPr>
          <p:cNvSpPr>
            <a:spLocks noGrp="1"/>
          </p:cNvSpPr>
          <p:nvPr>
            <p:ph type="title"/>
          </p:nvPr>
        </p:nvSpPr>
        <p:spPr/>
        <p:txBody>
          <a:bodyPr/>
          <a:lstStyle/>
          <a:p>
            <a:endParaRPr lang="es-MX"/>
          </a:p>
        </p:txBody>
      </p:sp>
      <p:sp>
        <p:nvSpPr>
          <p:cNvPr id="3" name="Marcador de texto 2">
            <a:extLst>
              <a:ext uri="{FF2B5EF4-FFF2-40B4-BE49-F238E27FC236}">
                <a16:creationId xmlns:a16="http://schemas.microsoft.com/office/drawing/2014/main" id="{8B61B572-45A6-B146-E762-3C830C5B8BE1}"/>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El problema surge si por ejemplo queremos sumar cuatro números. Como es evidente, la siguiente llamada a la función anterior daría un error ya que estamos usando cuatro argumentos mientras que la función sólo soporta tres.</a:t>
            </a:r>
          </a:p>
          <a:p>
            <a:endParaRPr lang="es-MX" sz="1800" kern="100" dirty="0">
              <a:latin typeface="Arial" panose="020B0604020202020204" pitchFamily="34" charset="0"/>
              <a:ea typeface="Calibri" panose="020F0502020204030204" pitchFamily="34" charset="0"/>
              <a:cs typeface="Times New Roman" panose="02020603050405020304" pitchFamily="18" charset="0"/>
            </a:endParaRPr>
          </a:p>
          <a:p>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Introducida ya la problemática, veamos como podemos resolver este problema con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args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y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kwargs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en Python.</a:t>
            </a:r>
          </a:p>
          <a:p>
            <a:endParaRPr lang="es-MX" dirty="0"/>
          </a:p>
        </p:txBody>
      </p:sp>
      <p:pic>
        <p:nvPicPr>
          <p:cNvPr id="5" name="Imagen 4">
            <a:extLst>
              <a:ext uri="{FF2B5EF4-FFF2-40B4-BE49-F238E27FC236}">
                <a16:creationId xmlns:a16="http://schemas.microsoft.com/office/drawing/2014/main" id="{66668115-5C52-3403-D119-7B41A0474C18}"/>
              </a:ext>
            </a:extLst>
          </p:cNvPr>
          <p:cNvPicPr>
            <a:picLocks noChangeAspect="1"/>
          </p:cNvPicPr>
          <p:nvPr/>
        </p:nvPicPr>
        <p:blipFill>
          <a:blip r:embed="rId2"/>
          <a:stretch>
            <a:fillRect/>
          </a:stretch>
        </p:blipFill>
        <p:spPr>
          <a:xfrm>
            <a:off x="1267729" y="2604653"/>
            <a:ext cx="6802446" cy="760436"/>
          </a:xfrm>
          <a:prstGeom prst="rect">
            <a:avLst/>
          </a:prstGeom>
        </p:spPr>
      </p:pic>
    </p:spTree>
    <p:extLst>
      <p:ext uri="{BB962C8B-B14F-4D97-AF65-F5344CB8AC3E}">
        <p14:creationId xmlns:p14="http://schemas.microsoft.com/office/powerpoint/2010/main" val="1839953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72EF4-843E-3A54-1646-2E2511FF4DFE}"/>
              </a:ext>
            </a:extLst>
          </p:cNvPr>
          <p:cNvSpPr>
            <a:spLocks noGrp="1"/>
          </p:cNvSpPr>
          <p:nvPr>
            <p:ph type="title"/>
          </p:nvPr>
        </p:nvSpPr>
        <p:spPr/>
        <p:txBody>
          <a:bodyPr/>
          <a:lstStyle/>
          <a:p>
            <a:r>
              <a:rPr lang="es-MX" dirty="0"/>
              <a:t>Uso de </a:t>
            </a:r>
            <a:r>
              <a:rPr lang="es-MX" dirty="0">
                <a:solidFill>
                  <a:schemeClr val="bg2"/>
                </a:solidFill>
              </a:rPr>
              <a:t>*</a:t>
            </a:r>
            <a:r>
              <a:rPr lang="es-MX" dirty="0" err="1">
                <a:solidFill>
                  <a:schemeClr val="bg2"/>
                </a:solidFill>
              </a:rPr>
              <a:t>args</a:t>
            </a:r>
            <a:endParaRPr lang="es-MX" dirty="0">
              <a:solidFill>
                <a:schemeClr val="bg2"/>
              </a:solidFill>
            </a:endParaRPr>
          </a:p>
        </p:txBody>
      </p:sp>
      <p:sp>
        <p:nvSpPr>
          <p:cNvPr id="3" name="Marcador de texto 2">
            <a:extLst>
              <a:ext uri="{FF2B5EF4-FFF2-40B4-BE49-F238E27FC236}">
                <a16:creationId xmlns:a16="http://schemas.microsoft.com/office/drawing/2014/main" id="{C973F190-3601-76A4-F966-42CDC94E2768}"/>
              </a:ext>
            </a:extLst>
          </p:cNvPr>
          <p:cNvSpPr>
            <a:spLocks noGrp="1"/>
          </p:cNvSpPr>
          <p:nvPr>
            <p:ph type="body" idx="1"/>
          </p:nvPr>
        </p:nvSpPr>
        <p:spPr>
          <a:xfrm>
            <a:off x="720000" y="1215751"/>
            <a:ext cx="4559492" cy="481500"/>
          </a:xfrm>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Gracias a los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args</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en Python, podemos definir funciones cuyo número de argumentos es variable. Es decir, podemos definir funciones genéricas que no aceptan un número determinado de parámetros, sino que se “adaptan” al número de argumentos con los que son llamados.</a:t>
            </a: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De hecho, el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args</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viene de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arguments</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en Inglés, o argumentos. Haciendo uso de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args</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en la declaración de la función podemos hacer que el número de parámetros que acepte sea variable.</a:t>
            </a:r>
          </a:p>
          <a:p>
            <a:endParaRPr lang="es-MX" sz="1100" dirty="0"/>
          </a:p>
        </p:txBody>
      </p:sp>
      <p:pic>
        <p:nvPicPr>
          <p:cNvPr id="5" name="Imagen 4">
            <a:extLst>
              <a:ext uri="{FF2B5EF4-FFF2-40B4-BE49-F238E27FC236}">
                <a16:creationId xmlns:a16="http://schemas.microsoft.com/office/drawing/2014/main" id="{4057F78C-2500-E739-1024-0B0186D5F240}"/>
              </a:ext>
            </a:extLst>
          </p:cNvPr>
          <p:cNvPicPr>
            <a:picLocks noChangeAspect="1"/>
          </p:cNvPicPr>
          <p:nvPr/>
        </p:nvPicPr>
        <p:blipFill>
          <a:blip r:embed="rId2"/>
          <a:stretch>
            <a:fillRect/>
          </a:stretch>
        </p:blipFill>
        <p:spPr>
          <a:xfrm>
            <a:off x="6029776" y="1421971"/>
            <a:ext cx="1967290" cy="2549328"/>
          </a:xfrm>
          <a:prstGeom prst="rect">
            <a:avLst/>
          </a:prstGeom>
        </p:spPr>
      </p:pic>
    </p:spTree>
    <p:extLst>
      <p:ext uri="{BB962C8B-B14F-4D97-AF65-F5344CB8AC3E}">
        <p14:creationId xmlns:p14="http://schemas.microsoft.com/office/powerpoint/2010/main" val="672493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444D2-C42F-E989-88C9-9E6808BBEE2E}"/>
              </a:ext>
            </a:extLst>
          </p:cNvPr>
          <p:cNvSpPr>
            <a:spLocks noGrp="1"/>
          </p:cNvSpPr>
          <p:nvPr>
            <p:ph type="title"/>
          </p:nvPr>
        </p:nvSpPr>
        <p:spPr/>
        <p:txBody>
          <a:bodyPr/>
          <a:lstStyle/>
          <a:p>
            <a:r>
              <a:rPr lang="es-MX" dirty="0"/>
              <a:t>Uso de </a:t>
            </a:r>
            <a:r>
              <a:rPr lang="es-MX" dirty="0">
                <a:solidFill>
                  <a:schemeClr val="bg2"/>
                </a:solidFill>
              </a:rPr>
              <a:t>*</a:t>
            </a:r>
            <a:r>
              <a:rPr lang="es-MX" dirty="0" err="1">
                <a:solidFill>
                  <a:schemeClr val="bg2"/>
                </a:solidFill>
              </a:rPr>
              <a:t>args</a:t>
            </a:r>
            <a:endParaRPr lang="es-MX" dirty="0"/>
          </a:p>
        </p:txBody>
      </p:sp>
      <p:sp>
        <p:nvSpPr>
          <p:cNvPr id="3" name="Marcador de texto 2">
            <a:extLst>
              <a:ext uri="{FF2B5EF4-FFF2-40B4-BE49-F238E27FC236}">
                <a16:creationId xmlns:a16="http://schemas.microsoft.com/office/drawing/2014/main" id="{9774204E-BB31-41FA-A124-4327A44296EB}"/>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Antes de nada, el uso del nombre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args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es totalmente arbitrario, por lo que podrías haberlo llamado como quisieras. Es una mera convención entre los usuarios de Python y resulta frecuente darle ese nombre. Lo que si es un requisito, es usar * junto al nombre.</a:t>
            </a: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En el ejemplo anterior hemos visto como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args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puede ser iterado, ya que en realidad es una </a:t>
            </a:r>
            <a:r>
              <a:rPr lang="es-MX" sz="1800" u="sng" kern="100"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2"/>
              </a:rPr>
              <a:t>tupla</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Por lo tanto iterando la tupla podemos acceder a todos los argumentos de entrada, y en nuestro caso sumarlos y devolverlos.</a:t>
            </a:r>
          </a:p>
          <a:p>
            <a:endParaRPr lang="es-MX" dirty="0"/>
          </a:p>
        </p:txBody>
      </p:sp>
    </p:spTree>
    <p:extLst>
      <p:ext uri="{BB962C8B-B14F-4D97-AF65-F5344CB8AC3E}">
        <p14:creationId xmlns:p14="http://schemas.microsoft.com/office/powerpoint/2010/main" val="2826947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CC0D8-48E0-285E-CD4B-6D65F1D02E7E}"/>
              </a:ext>
            </a:extLst>
          </p:cNvPr>
          <p:cNvSpPr>
            <a:spLocks noGrp="1"/>
          </p:cNvSpPr>
          <p:nvPr>
            <p:ph type="title"/>
          </p:nvPr>
        </p:nvSpPr>
        <p:spPr/>
        <p:txBody>
          <a:bodyPr/>
          <a:lstStyle/>
          <a:p>
            <a:r>
              <a:rPr lang="es-MX" dirty="0"/>
              <a:t>Uso de </a:t>
            </a:r>
            <a:r>
              <a:rPr lang="es-MX" dirty="0">
                <a:solidFill>
                  <a:schemeClr val="bg2"/>
                </a:solidFill>
              </a:rPr>
              <a:t>*</a:t>
            </a:r>
            <a:r>
              <a:rPr lang="es-MX" dirty="0" err="1">
                <a:solidFill>
                  <a:schemeClr val="bg2"/>
                </a:solidFill>
              </a:rPr>
              <a:t>args</a:t>
            </a:r>
            <a:endParaRPr lang="es-MX" dirty="0"/>
          </a:p>
        </p:txBody>
      </p:sp>
      <p:sp>
        <p:nvSpPr>
          <p:cNvPr id="3" name="Marcador de texto 2">
            <a:extLst>
              <a:ext uri="{FF2B5EF4-FFF2-40B4-BE49-F238E27FC236}">
                <a16:creationId xmlns:a16="http://schemas.microsoft.com/office/drawing/2014/main" id="{C1638688-ADBF-C5F4-EF3A-3F8B3F1D0749}"/>
              </a:ext>
            </a:extLst>
          </p:cNvPr>
          <p:cNvSpPr>
            <a:spLocks noGrp="1"/>
          </p:cNvSpPr>
          <p:nvPr>
            <p:ph type="body" idx="1"/>
          </p:nvPr>
        </p:nvSpPr>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Nótese que es un mero ejemplo didáctico. En realidad podríamos hacer algo como lo siguiente, lo que sería mucho más sencillo.</a:t>
            </a:r>
          </a:p>
          <a:p>
            <a:endParaRPr lang="es-MX" sz="1600" kern="100" dirty="0">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600" dirty="0">
                <a:effectLst/>
                <a:latin typeface="Arial" panose="020B0604020202020204" pitchFamily="34" charset="0"/>
                <a:ea typeface="Calibri" panose="020F0502020204030204" pitchFamily="34" charset="0"/>
                <a:cs typeface="Times New Roman" panose="02020603050405020304" pitchFamily="18" charset="0"/>
              </a:rPr>
              <a:t>Con esto resolvemos nuestro problema inicial, en el que necesitábamos un número variable de argumentos. Sin embargo, hay otra forma que nos proporciona además un nombre asociado al argumento, con el uso de **</a:t>
            </a:r>
            <a:r>
              <a:rPr lang="es-MX" sz="1600" dirty="0" err="1">
                <a:effectLst/>
                <a:latin typeface="Arial" panose="020B0604020202020204" pitchFamily="34" charset="0"/>
                <a:ea typeface="Calibri" panose="020F0502020204030204" pitchFamily="34" charset="0"/>
                <a:cs typeface="Times New Roman" panose="02020603050405020304" pitchFamily="18" charset="0"/>
              </a:rPr>
              <a:t>kwargs</a:t>
            </a:r>
            <a:r>
              <a:rPr lang="es-MX" sz="1600" dirty="0">
                <a:effectLst/>
                <a:latin typeface="Arial" panose="020B0604020202020204" pitchFamily="34" charset="0"/>
                <a:ea typeface="Calibri" panose="020F0502020204030204" pitchFamily="34" charset="0"/>
                <a:cs typeface="Times New Roman" panose="02020603050405020304" pitchFamily="18" charset="0"/>
              </a:rPr>
              <a:t>. La explicamos a continuación.</a:t>
            </a:r>
            <a:endParaRPr lang="es-MX" sz="1100" dirty="0"/>
          </a:p>
        </p:txBody>
      </p:sp>
      <p:pic>
        <p:nvPicPr>
          <p:cNvPr id="5" name="Imagen 4">
            <a:extLst>
              <a:ext uri="{FF2B5EF4-FFF2-40B4-BE49-F238E27FC236}">
                <a16:creationId xmlns:a16="http://schemas.microsoft.com/office/drawing/2014/main" id="{2BB9E44E-7DCE-55D9-AF44-B5A50E51092B}"/>
              </a:ext>
            </a:extLst>
          </p:cNvPr>
          <p:cNvPicPr>
            <a:picLocks noChangeAspect="1"/>
          </p:cNvPicPr>
          <p:nvPr/>
        </p:nvPicPr>
        <p:blipFill>
          <a:blip r:embed="rId2"/>
          <a:stretch>
            <a:fillRect/>
          </a:stretch>
        </p:blipFill>
        <p:spPr>
          <a:xfrm>
            <a:off x="3573144" y="1895277"/>
            <a:ext cx="1997712" cy="1299126"/>
          </a:xfrm>
          <a:prstGeom prst="rect">
            <a:avLst/>
          </a:prstGeom>
        </p:spPr>
      </p:pic>
    </p:spTree>
    <p:extLst>
      <p:ext uri="{BB962C8B-B14F-4D97-AF65-F5344CB8AC3E}">
        <p14:creationId xmlns:p14="http://schemas.microsoft.com/office/powerpoint/2010/main" val="1781662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D2A3E7-8928-7244-EF19-02E21D31BDE4}"/>
              </a:ext>
            </a:extLst>
          </p:cNvPr>
          <p:cNvSpPr>
            <a:spLocks noGrp="1"/>
          </p:cNvSpPr>
          <p:nvPr>
            <p:ph type="title"/>
          </p:nvPr>
        </p:nvSpPr>
        <p:spPr/>
        <p:txBody>
          <a:bodyPr/>
          <a:lstStyle/>
          <a:p>
            <a:r>
              <a:rPr lang="es-MX" dirty="0"/>
              <a:t>Uso de </a:t>
            </a:r>
            <a:r>
              <a:rPr lang="es-MX" dirty="0">
                <a:solidFill>
                  <a:schemeClr val="bg2"/>
                </a:solidFill>
              </a:rPr>
              <a:t>**</a:t>
            </a:r>
            <a:r>
              <a:rPr lang="es-MX" dirty="0" err="1">
                <a:solidFill>
                  <a:schemeClr val="bg2"/>
                </a:solidFill>
              </a:rPr>
              <a:t>kwargs</a:t>
            </a:r>
            <a:endParaRPr lang="es-MX" dirty="0">
              <a:solidFill>
                <a:schemeClr val="bg2"/>
              </a:solidFill>
            </a:endParaRPr>
          </a:p>
        </p:txBody>
      </p:sp>
      <p:sp>
        <p:nvSpPr>
          <p:cNvPr id="3" name="Marcador de texto 2">
            <a:extLst>
              <a:ext uri="{FF2B5EF4-FFF2-40B4-BE49-F238E27FC236}">
                <a16:creationId xmlns:a16="http://schemas.microsoft.com/office/drawing/2014/main" id="{AD5DBF92-9028-7241-4DA2-2D132DF33185}"/>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Al igual que en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args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en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kwargs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el nombre es una mera convención entre los usuarios de Python. Puedes usar cualquier otro nombre siempre y cuando respetes el **.</a:t>
            </a: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En este caso, en vez de tener una tupla tenemos un </a:t>
            </a:r>
            <a:r>
              <a:rPr lang="es-MX" sz="1800" u="sng" kern="100"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2"/>
              </a:rPr>
              <a:t>diccionario</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Puedes verificarlo de la siguiente forma con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type</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a:t>
            </a:r>
          </a:p>
          <a:p>
            <a:endParaRPr lang="es-MX" dirty="0"/>
          </a:p>
        </p:txBody>
      </p:sp>
      <p:pic>
        <p:nvPicPr>
          <p:cNvPr id="5" name="Imagen 4">
            <a:extLst>
              <a:ext uri="{FF2B5EF4-FFF2-40B4-BE49-F238E27FC236}">
                <a16:creationId xmlns:a16="http://schemas.microsoft.com/office/drawing/2014/main" id="{E766B70A-7D10-4A99-11FF-39B251F229CC}"/>
              </a:ext>
            </a:extLst>
          </p:cNvPr>
          <p:cNvPicPr>
            <a:picLocks noChangeAspect="1"/>
          </p:cNvPicPr>
          <p:nvPr/>
        </p:nvPicPr>
        <p:blipFill>
          <a:blip r:embed="rId3"/>
          <a:stretch>
            <a:fillRect/>
          </a:stretch>
        </p:blipFill>
        <p:spPr>
          <a:xfrm>
            <a:off x="3451596" y="2994638"/>
            <a:ext cx="2568760" cy="1397293"/>
          </a:xfrm>
          <a:prstGeom prst="rect">
            <a:avLst/>
          </a:prstGeom>
        </p:spPr>
      </p:pic>
    </p:spTree>
    <p:extLst>
      <p:ext uri="{BB962C8B-B14F-4D97-AF65-F5344CB8AC3E}">
        <p14:creationId xmlns:p14="http://schemas.microsoft.com/office/powerpoint/2010/main" val="2554830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6C2807-5420-E67E-86F7-BAD4E0A5D910}"/>
              </a:ext>
            </a:extLst>
          </p:cNvPr>
          <p:cNvSpPr>
            <a:spLocks noGrp="1"/>
          </p:cNvSpPr>
          <p:nvPr>
            <p:ph type="title"/>
          </p:nvPr>
        </p:nvSpPr>
        <p:spPr/>
        <p:txBody>
          <a:bodyPr/>
          <a:lstStyle/>
          <a:p>
            <a:r>
              <a:rPr lang="es-MX" dirty="0"/>
              <a:t>Uso de </a:t>
            </a:r>
            <a:r>
              <a:rPr lang="es-MX" dirty="0">
                <a:solidFill>
                  <a:schemeClr val="bg2"/>
                </a:solidFill>
              </a:rPr>
              <a:t>**</a:t>
            </a:r>
            <a:r>
              <a:rPr lang="es-MX" dirty="0" err="1">
                <a:solidFill>
                  <a:schemeClr val="bg2"/>
                </a:solidFill>
              </a:rPr>
              <a:t>kwargs</a:t>
            </a:r>
            <a:endParaRPr lang="es-MX" dirty="0"/>
          </a:p>
        </p:txBody>
      </p:sp>
      <p:sp>
        <p:nvSpPr>
          <p:cNvPr id="3" name="Marcador de texto 2">
            <a:extLst>
              <a:ext uri="{FF2B5EF4-FFF2-40B4-BE49-F238E27FC236}">
                <a16:creationId xmlns:a16="http://schemas.microsoft.com/office/drawing/2014/main" id="{0B371A5F-9CA5-EC4B-196C-340E750AB854}"/>
              </a:ext>
            </a:extLst>
          </p:cNvPr>
          <p:cNvSpPr>
            <a:spLocks noGrp="1"/>
          </p:cNvSpPr>
          <p:nvPr>
            <p:ph type="body" idx="1"/>
          </p:nvPr>
        </p:nvSpPr>
        <p:spPr>
          <a:xfrm>
            <a:off x="720000" y="1366837"/>
            <a:ext cx="3958791" cy="481500"/>
          </a:xfrm>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Pero veamos un ejemplo más completo. </a:t>
            </a: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A diferencia de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args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los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kwargs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nos permiten dar un nombre a cada argumento de entrada, pudiendo acceder a ellos dentro de la función a través de un diccionario.</a:t>
            </a:r>
          </a:p>
          <a:p>
            <a:endParaRPr lang="es-MX" dirty="0"/>
          </a:p>
        </p:txBody>
      </p:sp>
      <p:pic>
        <p:nvPicPr>
          <p:cNvPr id="5" name="Imagen 4">
            <a:extLst>
              <a:ext uri="{FF2B5EF4-FFF2-40B4-BE49-F238E27FC236}">
                <a16:creationId xmlns:a16="http://schemas.microsoft.com/office/drawing/2014/main" id="{4A0F30E3-639A-918B-53A2-EA8A2D94E5F9}"/>
              </a:ext>
            </a:extLst>
          </p:cNvPr>
          <p:cNvPicPr>
            <a:picLocks noChangeAspect="1"/>
          </p:cNvPicPr>
          <p:nvPr/>
        </p:nvPicPr>
        <p:blipFill>
          <a:blip r:embed="rId2"/>
          <a:stretch>
            <a:fillRect/>
          </a:stretch>
        </p:blipFill>
        <p:spPr>
          <a:xfrm>
            <a:off x="4875722" y="1366837"/>
            <a:ext cx="3488207" cy="2991581"/>
          </a:xfrm>
          <a:prstGeom prst="rect">
            <a:avLst/>
          </a:prstGeom>
        </p:spPr>
      </p:pic>
    </p:spTree>
    <p:extLst>
      <p:ext uri="{BB962C8B-B14F-4D97-AF65-F5344CB8AC3E}">
        <p14:creationId xmlns:p14="http://schemas.microsoft.com/office/powerpoint/2010/main" val="991841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5F601B-3F30-9DA3-54EA-622308D14E20}"/>
              </a:ext>
            </a:extLst>
          </p:cNvPr>
          <p:cNvSpPr>
            <a:spLocks noGrp="1"/>
          </p:cNvSpPr>
          <p:nvPr>
            <p:ph type="title"/>
          </p:nvPr>
        </p:nvSpPr>
        <p:spPr/>
        <p:txBody>
          <a:bodyPr/>
          <a:lstStyle/>
          <a:p>
            <a:r>
              <a:rPr lang="es-MX" dirty="0"/>
              <a:t>Uso de </a:t>
            </a:r>
            <a:r>
              <a:rPr lang="es-MX" dirty="0">
                <a:solidFill>
                  <a:schemeClr val="bg2"/>
                </a:solidFill>
              </a:rPr>
              <a:t>**</a:t>
            </a:r>
            <a:r>
              <a:rPr lang="es-MX" dirty="0" err="1">
                <a:solidFill>
                  <a:schemeClr val="bg2"/>
                </a:solidFill>
              </a:rPr>
              <a:t>kwargs</a:t>
            </a:r>
            <a:endParaRPr lang="es-MX" dirty="0"/>
          </a:p>
        </p:txBody>
      </p:sp>
      <p:sp>
        <p:nvSpPr>
          <p:cNvPr id="3" name="Marcador de texto 2">
            <a:extLst>
              <a:ext uri="{FF2B5EF4-FFF2-40B4-BE49-F238E27FC236}">
                <a16:creationId xmlns:a16="http://schemas.microsoft.com/office/drawing/2014/main" id="{EA5C7FD3-A978-A434-E6DD-71577F4DECB7}"/>
              </a:ext>
            </a:extLst>
          </p:cNvPr>
          <p:cNvSpPr>
            <a:spLocks noGrp="1"/>
          </p:cNvSpPr>
          <p:nvPr>
            <p:ph type="body" idx="1"/>
          </p:nvPr>
        </p:nvSpPr>
        <p:spPr>
          <a:xfrm>
            <a:off x="720000" y="1536125"/>
            <a:ext cx="7704000" cy="481500"/>
          </a:xfrm>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Como podemos ver, es posible iterar los argumentos de entrada con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items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y podemos acceder a la clave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key</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(o nombre) y el valor o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value</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de cada argumento.</a:t>
            </a: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El uso de los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kwargs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es muy útil si además de querer acceder al valor de las variables dentro de la función, quieres darles un nombre que de una información extra.</a:t>
            </a:r>
          </a:p>
          <a:p>
            <a:endParaRPr lang="es-MX" dirty="0"/>
          </a:p>
        </p:txBody>
      </p:sp>
    </p:spTree>
    <p:extLst>
      <p:ext uri="{BB962C8B-B14F-4D97-AF65-F5344CB8AC3E}">
        <p14:creationId xmlns:p14="http://schemas.microsoft.com/office/powerpoint/2010/main" val="2685031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9F6438-FF31-DF11-9226-17864AA09B5D}"/>
              </a:ext>
            </a:extLst>
          </p:cNvPr>
          <p:cNvSpPr>
            <a:spLocks noGrp="1"/>
          </p:cNvSpPr>
          <p:nvPr>
            <p:ph type="title"/>
          </p:nvPr>
        </p:nvSpPr>
        <p:spPr/>
        <p:txBody>
          <a:bodyPr/>
          <a:lstStyle/>
          <a:p>
            <a:r>
              <a:rPr lang="es-MX" dirty="0">
                <a:solidFill>
                  <a:schemeClr val="bg2"/>
                </a:solidFill>
              </a:rPr>
              <a:t>Recursividad</a:t>
            </a:r>
          </a:p>
        </p:txBody>
      </p:sp>
      <p:sp>
        <p:nvSpPr>
          <p:cNvPr id="3" name="Marcador de texto 2">
            <a:extLst>
              <a:ext uri="{FF2B5EF4-FFF2-40B4-BE49-F238E27FC236}">
                <a16:creationId xmlns:a16="http://schemas.microsoft.com/office/drawing/2014/main" id="{8483EE49-1489-8B86-47DC-2992473132F0}"/>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La recursividad o recursión es un concepto que proviene de las matemáticas, y que aplicado al mundo de la programación nos permite resolver problemas o tareas donde las mismas pueden ser divididas en subtareas cuya funcionalidad es la misma. Dado que los subproblemas a resolver son de la misma naturaleza, se puede usar la misma función para resolverlos. Dicho de otra manera, una función recursiva es aquella que está definida en función de sí misma, por lo que se llama repetidamente a sí misma hasta llegar a un punto de salida.</a:t>
            </a:r>
          </a:p>
          <a:p>
            <a:endParaRPr lang="es-MX" dirty="0"/>
          </a:p>
        </p:txBody>
      </p:sp>
    </p:spTree>
    <p:extLst>
      <p:ext uri="{BB962C8B-B14F-4D97-AF65-F5344CB8AC3E}">
        <p14:creationId xmlns:p14="http://schemas.microsoft.com/office/powerpoint/2010/main" val="2613502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48CB57-1253-D709-513B-B890E43D9E46}"/>
              </a:ext>
            </a:extLst>
          </p:cNvPr>
          <p:cNvSpPr>
            <a:spLocks noGrp="1"/>
          </p:cNvSpPr>
          <p:nvPr>
            <p:ph type="title"/>
          </p:nvPr>
        </p:nvSpPr>
        <p:spPr/>
        <p:txBody>
          <a:bodyPr/>
          <a:lstStyle/>
          <a:p>
            <a:r>
              <a:rPr lang="es-MX" dirty="0">
                <a:solidFill>
                  <a:schemeClr val="bg2"/>
                </a:solidFill>
              </a:rPr>
              <a:t>Recursividad</a:t>
            </a:r>
          </a:p>
        </p:txBody>
      </p:sp>
      <p:sp>
        <p:nvSpPr>
          <p:cNvPr id="3" name="Marcador de texto 2">
            <a:extLst>
              <a:ext uri="{FF2B5EF4-FFF2-40B4-BE49-F238E27FC236}">
                <a16:creationId xmlns:a16="http://schemas.microsoft.com/office/drawing/2014/main" id="{1B9A48F2-EBA0-0BD6-CEE6-7709BB07C2C7}"/>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Cualquier función recursiva tiene dos secciones de código claramente divididas:</a:t>
            </a: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Por un lado tenemos la sección en la que la función se llama a sí misma.</a:t>
            </a: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Por otro lado, tiene que existir siempre una condición en la que la función retorna sin volver a llamarse. </a:t>
            </a: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Es muy importante porque de lo contrario, la función se llamaría de manera indefinida.</a:t>
            </a: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Veamos unos ejemplos con el </a:t>
            </a:r>
            <a:r>
              <a:rPr lang="es-MX" sz="1800" kern="1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factorial</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y la serie de </a:t>
            </a:r>
            <a:r>
              <a:rPr lang="es-MX" sz="1800" kern="100" dirty="0" err="1">
                <a:solidFill>
                  <a:schemeClr val="bg2"/>
                </a:solidFill>
                <a:effectLst/>
                <a:latin typeface="Arial" panose="020B0604020202020204" pitchFamily="34" charset="0"/>
                <a:ea typeface="Calibri" panose="020F0502020204030204" pitchFamily="34" charset="0"/>
                <a:cs typeface="Times New Roman" panose="02020603050405020304" pitchFamily="18" charset="0"/>
              </a:rPr>
              <a:t>fibonacci</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a:t>
            </a:r>
          </a:p>
          <a:p>
            <a:endParaRPr lang="es-MX" dirty="0"/>
          </a:p>
        </p:txBody>
      </p:sp>
    </p:spTree>
    <p:extLst>
      <p:ext uri="{BB962C8B-B14F-4D97-AF65-F5344CB8AC3E}">
        <p14:creationId xmlns:p14="http://schemas.microsoft.com/office/powerpoint/2010/main" val="1360215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153A4F-7CEB-0B3F-291F-C3774AE1D58A}"/>
              </a:ext>
            </a:extLst>
          </p:cNvPr>
          <p:cNvSpPr>
            <a:spLocks noGrp="1"/>
          </p:cNvSpPr>
          <p:nvPr>
            <p:ph type="title"/>
          </p:nvPr>
        </p:nvSpPr>
        <p:spPr/>
        <p:txBody>
          <a:bodyPr/>
          <a:lstStyle/>
          <a:p>
            <a:r>
              <a:rPr lang="es-MX" dirty="0"/>
              <a:t>Calcular </a:t>
            </a:r>
            <a:r>
              <a:rPr lang="es-MX" dirty="0">
                <a:solidFill>
                  <a:schemeClr val="bg2"/>
                </a:solidFill>
              </a:rPr>
              <a:t>factorial</a:t>
            </a:r>
          </a:p>
        </p:txBody>
      </p:sp>
      <p:sp>
        <p:nvSpPr>
          <p:cNvPr id="5" name="Marcador de texto 4">
            <a:extLst>
              <a:ext uri="{FF2B5EF4-FFF2-40B4-BE49-F238E27FC236}">
                <a16:creationId xmlns:a16="http://schemas.microsoft.com/office/drawing/2014/main" id="{68DAA0BD-5BA9-A6E6-7055-7BF9A99D2B07}"/>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Utilizando un enfoque tradicional no recursivo, podríamos calcular el factorial de la siguiente manera.</a:t>
            </a:r>
          </a:p>
          <a:p>
            <a:endParaRPr lang="es-MX" dirty="0"/>
          </a:p>
        </p:txBody>
      </p:sp>
      <p:pic>
        <p:nvPicPr>
          <p:cNvPr id="7" name="Imagen 6">
            <a:extLst>
              <a:ext uri="{FF2B5EF4-FFF2-40B4-BE49-F238E27FC236}">
                <a16:creationId xmlns:a16="http://schemas.microsoft.com/office/drawing/2014/main" id="{35BBD942-3226-605B-307D-AAB02DED3F04}"/>
              </a:ext>
            </a:extLst>
          </p:cNvPr>
          <p:cNvPicPr>
            <a:picLocks noChangeAspect="1"/>
          </p:cNvPicPr>
          <p:nvPr/>
        </p:nvPicPr>
        <p:blipFill>
          <a:blip r:embed="rId2"/>
          <a:stretch>
            <a:fillRect/>
          </a:stretch>
        </p:blipFill>
        <p:spPr>
          <a:xfrm>
            <a:off x="3501307" y="2091154"/>
            <a:ext cx="2579120" cy="2293929"/>
          </a:xfrm>
          <a:prstGeom prst="rect">
            <a:avLst/>
          </a:prstGeom>
        </p:spPr>
      </p:pic>
    </p:spTree>
    <p:extLst>
      <p:ext uri="{BB962C8B-B14F-4D97-AF65-F5344CB8AC3E}">
        <p14:creationId xmlns:p14="http://schemas.microsoft.com/office/powerpoint/2010/main" val="166830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13FA8B-E7D5-65BC-DD1C-F65240C46AF7}"/>
              </a:ext>
            </a:extLst>
          </p:cNvPr>
          <p:cNvSpPr>
            <a:spLocks noGrp="1"/>
          </p:cNvSpPr>
          <p:nvPr>
            <p:ph type="title"/>
          </p:nvPr>
        </p:nvSpPr>
        <p:spPr/>
        <p:txBody>
          <a:bodyPr/>
          <a:lstStyle/>
          <a:p>
            <a:r>
              <a:rPr lang="es-MX" dirty="0">
                <a:solidFill>
                  <a:schemeClr val="bg2"/>
                </a:solidFill>
              </a:rPr>
              <a:t>Principios</a:t>
            </a:r>
          </a:p>
        </p:txBody>
      </p:sp>
      <p:sp>
        <p:nvSpPr>
          <p:cNvPr id="3" name="Marcador de texto 2">
            <a:extLst>
              <a:ext uri="{FF2B5EF4-FFF2-40B4-BE49-F238E27FC236}">
                <a16:creationId xmlns:a16="http://schemas.microsoft.com/office/drawing/2014/main" id="{0B675091-FB00-CA19-9D10-DCDD3AF2E793}"/>
              </a:ext>
            </a:extLst>
          </p:cNvPr>
          <p:cNvSpPr>
            <a:spLocks noGrp="1"/>
          </p:cNvSpPr>
          <p:nvPr>
            <p:ph type="body" idx="1"/>
          </p:nvPr>
        </p:nvSpPr>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Algo que diferencia en cierto modo las funciones en el mundo de la programación, es que no sólo realizan una operación con sus entradas, sino que también parten de los siguientes principios:</a:t>
            </a: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El principio de </a:t>
            </a:r>
            <a:r>
              <a:rPr lang="es-MX" sz="1600" kern="1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reusabilidad</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que nos dice que si por ejemplo tenemos un fragmento de código usado en muchos sitios, la mejor solución sería pasarlo a una función. Esto nos evitaría tener código repetido, y que modificarlo fuera más fácil, ya que bastaría con cambiar la función una vez.</a:t>
            </a: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Y el principio de </a:t>
            </a:r>
            <a:r>
              <a:rPr lang="es-MX" sz="1600" kern="1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modularidad</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que defiende que en vez de escribir largos trozos de código, es mejor crear módulos o funciones que agrupen ciertos fragmentos de código en funcionalidades específicas, haciendo que el código resultante sea más fácil de leer.</a:t>
            </a:r>
          </a:p>
          <a:p>
            <a:endParaRPr lang="es-MX" sz="1100" dirty="0"/>
          </a:p>
        </p:txBody>
      </p:sp>
    </p:spTree>
    <p:extLst>
      <p:ext uri="{BB962C8B-B14F-4D97-AF65-F5344CB8AC3E}">
        <p14:creationId xmlns:p14="http://schemas.microsoft.com/office/powerpoint/2010/main" val="3080639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5FB672-287B-22A0-B0DD-08621A3FA006}"/>
              </a:ext>
            </a:extLst>
          </p:cNvPr>
          <p:cNvSpPr>
            <a:spLocks noGrp="1"/>
          </p:cNvSpPr>
          <p:nvPr>
            <p:ph type="title"/>
          </p:nvPr>
        </p:nvSpPr>
        <p:spPr/>
        <p:txBody>
          <a:bodyPr/>
          <a:lstStyle/>
          <a:p>
            <a:r>
              <a:rPr lang="es-MX" dirty="0"/>
              <a:t>Calcular </a:t>
            </a:r>
            <a:r>
              <a:rPr lang="es-MX" dirty="0">
                <a:solidFill>
                  <a:schemeClr val="bg2"/>
                </a:solidFill>
              </a:rPr>
              <a:t>factorial</a:t>
            </a:r>
            <a:endParaRPr lang="es-MX" dirty="0"/>
          </a:p>
        </p:txBody>
      </p:sp>
      <p:sp>
        <p:nvSpPr>
          <p:cNvPr id="3" name="Marcador de texto 2">
            <a:extLst>
              <a:ext uri="{FF2B5EF4-FFF2-40B4-BE49-F238E27FC236}">
                <a16:creationId xmlns:a16="http://schemas.microsoft.com/office/drawing/2014/main" id="{003DFBA1-F432-15AE-9623-F642E6AD44B7}"/>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Dado que el factorial es una tarea que puede ser dividida en subtareas del mismo tipo (multiplicaciones), podemos darle un enfoque recursivo y escribir la función de otra manera.</a:t>
            </a:r>
          </a:p>
          <a:p>
            <a:endParaRPr lang="es-MX" dirty="0"/>
          </a:p>
        </p:txBody>
      </p:sp>
      <p:pic>
        <p:nvPicPr>
          <p:cNvPr id="5" name="Imagen 4">
            <a:extLst>
              <a:ext uri="{FF2B5EF4-FFF2-40B4-BE49-F238E27FC236}">
                <a16:creationId xmlns:a16="http://schemas.microsoft.com/office/drawing/2014/main" id="{71D2E55D-C688-7D7C-643F-32F76DFC9FC6}"/>
              </a:ext>
            </a:extLst>
          </p:cNvPr>
          <p:cNvPicPr>
            <a:picLocks noChangeAspect="1"/>
          </p:cNvPicPr>
          <p:nvPr/>
        </p:nvPicPr>
        <p:blipFill>
          <a:blip r:embed="rId2"/>
          <a:stretch>
            <a:fillRect/>
          </a:stretch>
        </p:blipFill>
        <p:spPr>
          <a:xfrm>
            <a:off x="2445491" y="2453278"/>
            <a:ext cx="4372171" cy="1851743"/>
          </a:xfrm>
          <a:prstGeom prst="rect">
            <a:avLst/>
          </a:prstGeom>
        </p:spPr>
      </p:pic>
    </p:spTree>
    <p:extLst>
      <p:ext uri="{BB962C8B-B14F-4D97-AF65-F5344CB8AC3E}">
        <p14:creationId xmlns:p14="http://schemas.microsoft.com/office/powerpoint/2010/main" val="2510074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F11482-A100-E6A0-6BE7-9BB65513A15E}"/>
              </a:ext>
            </a:extLst>
          </p:cNvPr>
          <p:cNvSpPr>
            <a:spLocks noGrp="1"/>
          </p:cNvSpPr>
          <p:nvPr>
            <p:ph type="title"/>
          </p:nvPr>
        </p:nvSpPr>
        <p:spPr/>
        <p:txBody>
          <a:bodyPr/>
          <a:lstStyle/>
          <a:p>
            <a:r>
              <a:rPr lang="es-MX" dirty="0"/>
              <a:t>Calcular </a:t>
            </a:r>
            <a:r>
              <a:rPr lang="es-MX" dirty="0">
                <a:solidFill>
                  <a:schemeClr val="bg2"/>
                </a:solidFill>
              </a:rPr>
              <a:t>factorial</a:t>
            </a:r>
            <a:endParaRPr lang="es-MX" dirty="0"/>
          </a:p>
        </p:txBody>
      </p:sp>
      <p:sp>
        <p:nvSpPr>
          <p:cNvPr id="3" name="Marcador de texto 2">
            <a:extLst>
              <a:ext uri="{FF2B5EF4-FFF2-40B4-BE49-F238E27FC236}">
                <a16:creationId xmlns:a16="http://schemas.microsoft.com/office/drawing/2014/main" id="{481C297B-4418-72A8-8AC2-8630EB168370}"/>
              </a:ext>
            </a:extLst>
          </p:cNvPr>
          <p:cNvSpPr>
            <a:spLocks noGrp="1"/>
          </p:cNvSpPr>
          <p:nvPr>
            <p:ph type="body" idx="1"/>
          </p:nvPr>
        </p:nvSpPr>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Lo que realmente hacemos con el código anterior es llamar a la función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factorial_recursivo</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múltiples veces. Es decir, 5! es igual a 5 * 4! y 4! es igual a 4 * 3! y así sucesivamente hasta llegar a 1.</a:t>
            </a: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Algo muy importante a tener en cuenta es que si realizamos demasiadas llamadas a la función, podríamos llegar a tener un error del tipo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RecursionError</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a:t>
            </a: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Esto se debe a que todas las llamadas van apilándose y creando un contexto de ejecución, algo que podría llegar a causar un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stack</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overflow</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 </a:t>
            </a: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Es por eso por lo que Python lanza ese error, para protegernos de llegar a ese punto.</a:t>
            </a:r>
          </a:p>
          <a:p>
            <a:endParaRPr lang="es-MX" sz="1100" dirty="0"/>
          </a:p>
        </p:txBody>
      </p:sp>
    </p:spTree>
    <p:extLst>
      <p:ext uri="{BB962C8B-B14F-4D97-AF65-F5344CB8AC3E}">
        <p14:creationId xmlns:p14="http://schemas.microsoft.com/office/powerpoint/2010/main" val="2105761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12A40-42DD-F811-6F2F-3097A2A1D1C4}"/>
              </a:ext>
            </a:extLst>
          </p:cNvPr>
          <p:cNvSpPr>
            <a:spLocks noGrp="1"/>
          </p:cNvSpPr>
          <p:nvPr>
            <p:ph type="title"/>
          </p:nvPr>
        </p:nvSpPr>
        <p:spPr/>
        <p:txBody>
          <a:bodyPr/>
          <a:lstStyle/>
          <a:p>
            <a:r>
              <a:rPr lang="es-MX" dirty="0"/>
              <a:t>Serie </a:t>
            </a:r>
            <a:r>
              <a:rPr lang="es-MX" dirty="0">
                <a:solidFill>
                  <a:schemeClr val="bg2"/>
                </a:solidFill>
              </a:rPr>
              <a:t>Fibonacci</a:t>
            </a:r>
          </a:p>
        </p:txBody>
      </p:sp>
      <p:sp>
        <p:nvSpPr>
          <p:cNvPr id="3" name="Marcador de texto 2">
            <a:extLst>
              <a:ext uri="{FF2B5EF4-FFF2-40B4-BE49-F238E27FC236}">
                <a16:creationId xmlns:a16="http://schemas.microsoft.com/office/drawing/2014/main" id="{12CD4B29-1CC7-F708-2E34-0CA1568C8F6F}"/>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Otro ejemplo muy usado para ilustrar las posibilidades de la recursividad, es calcular la serie de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fibonacci</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Dicha serie calcula el elemento n sumando los dos anteriores n-1 + n-2. Se asume que los dos primeros elementos son 0 y 1.</a:t>
            </a:r>
          </a:p>
          <a:p>
            <a:endParaRPr lang="es-MX" dirty="0"/>
          </a:p>
        </p:txBody>
      </p:sp>
      <p:pic>
        <p:nvPicPr>
          <p:cNvPr id="5" name="Imagen 4">
            <a:extLst>
              <a:ext uri="{FF2B5EF4-FFF2-40B4-BE49-F238E27FC236}">
                <a16:creationId xmlns:a16="http://schemas.microsoft.com/office/drawing/2014/main" id="{3670BEF6-05B1-D06C-E350-885272319C24}"/>
              </a:ext>
            </a:extLst>
          </p:cNvPr>
          <p:cNvPicPr>
            <a:picLocks noChangeAspect="1"/>
          </p:cNvPicPr>
          <p:nvPr/>
        </p:nvPicPr>
        <p:blipFill>
          <a:blip r:embed="rId2"/>
          <a:stretch>
            <a:fillRect/>
          </a:stretch>
        </p:blipFill>
        <p:spPr>
          <a:xfrm>
            <a:off x="1609133" y="2718213"/>
            <a:ext cx="5803607" cy="1626856"/>
          </a:xfrm>
          <a:prstGeom prst="rect">
            <a:avLst/>
          </a:prstGeom>
        </p:spPr>
      </p:pic>
    </p:spTree>
    <p:extLst>
      <p:ext uri="{BB962C8B-B14F-4D97-AF65-F5344CB8AC3E}">
        <p14:creationId xmlns:p14="http://schemas.microsoft.com/office/powerpoint/2010/main" val="3241604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76C3E-4A8F-DC2B-F5A0-02973E10D63B}"/>
              </a:ext>
            </a:extLst>
          </p:cNvPr>
          <p:cNvSpPr>
            <a:spLocks noGrp="1"/>
          </p:cNvSpPr>
          <p:nvPr>
            <p:ph type="title"/>
          </p:nvPr>
        </p:nvSpPr>
        <p:spPr/>
        <p:txBody>
          <a:bodyPr/>
          <a:lstStyle/>
          <a:p>
            <a:r>
              <a:rPr lang="es-MX" dirty="0"/>
              <a:t>Serie </a:t>
            </a:r>
            <a:r>
              <a:rPr lang="es-MX" dirty="0">
                <a:solidFill>
                  <a:schemeClr val="bg2"/>
                </a:solidFill>
              </a:rPr>
              <a:t>Fibonacci</a:t>
            </a:r>
            <a:endParaRPr lang="es-MX" dirty="0"/>
          </a:p>
        </p:txBody>
      </p:sp>
      <p:sp>
        <p:nvSpPr>
          <p:cNvPr id="3" name="Marcador de texto 2">
            <a:extLst>
              <a:ext uri="{FF2B5EF4-FFF2-40B4-BE49-F238E27FC236}">
                <a16:creationId xmlns:a16="http://schemas.microsoft.com/office/drawing/2014/main" id="{2FCEEC0B-2319-D744-5A06-FD35DEFF1192}"/>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Podemos ver que siempre que la n sea distinta de cero o uno, se llamará recursivamente a la función, buscando los dos elementos anteriores. </a:t>
            </a:r>
          </a:p>
          <a:p>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Cuando la n valga cero o uno se dejará de llamar a la función y se devolverá un valor concreto. Podemos calcular el elemento 7, que será 0,1,1,2,3,5,8,13, es decir, 13.</a:t>
            </a:r>
          </a:p>
          <a:p>
            <a:endParaRPr lang="es-MX" dirty="0"/>
          </a:p>
        </p:txBody>
      </p:sp>
      <p:pic>
        <p:nvPicPr>
          <p:cNvPr id="5" name="Imagen 4">
            <a:extLst>
              <a:ext uri="{FF2B5EF4-FFF2-40B4-BE49-F238E27FC236}">
                <a16:creationId xmlns:a16="http://schemas.microsoft.com/office/drawing/2014/main" id="{17CBBAF5-1080-74B2-E17C-E02CB6BAA5CB}"/>
              </a:ext>
            </a:extLst>
          </p:cNvPr>
          <p:cNvPicPr>
            <a:picLocks noChangeAspect="1"/>
          </p:cNvPicPr>
          <p:nvPr/>
        </p:nvPicPr>
        <p:blipFill>
          <a:blip r:embed="rId2"/>
          <a:stretch>
            <a:fillRect/>
          </a:stretch>
        </p:blipFill>
        <p:spPr>
          <a:xfrm>
            <a:off x="3155972" y="3553042"/>
            <a:ext cx="2709795" cy="638515"/>
          </a:xfrm>
          <a:prstGeom prst="rect">
            <a:avLst/>
          </a:prstGeom>
        </p:spPr>
      </p:pic>
    </p:spTree>
    <p:extLst>
      <p:ext uri="{BB962C8B-B14F-4D97-AF65-F5344CB8AC3E}">
        <p14:creationId xmlns:p14="http://schemas.microsoft.com/office/powerpoint/2010/main" val="2686943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racias Gif - IceGif">
            <a:extLst>
              <a:ext uri="{FF2B5EF4-FFF2-40B4-BE49-F238E27FC236}">
                <a16:creationId xmlns:a16="http://schemas.microsoft.com/office/drawing/2014/main" id="{BB129FCA-7A74-98C2-CCBE-BFE797415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870" y="123825"/>
            <a:ext cx="6191250" cy="50196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lores Gif Animadas Cayendo">
            <a:extLst>
              <a:ext uri="{FF2B5EF4-FFF2-40B4-BE49-F238E27FC236}">
                <a16:creationId xmlns:a16="http://schemas.microsoft.com/office/drawing/2014/main" id="{557F944E-E1CF-8DD5-14A4-F046A2C9F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67" y="344429"/>
            <a:ext cx="5524502" cy="4421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86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B85ABC-54C0-CCAD-472A-DDA0D881A262}"/>
              </a:ext>
            </a:extLst>
          </p:cNvPr>
          <p:cNvSpPr>
            <a:spLocks noGrp="1"/>
          </p:cNvSpPr>
          <p:nvPr>
            <p:ph type="title"/>
          </p:nvPr>
        </p:nvSpPr>
        <p:spPr/>
        <p:txBody>
          <a:bodyPr/>
          <a:lstStyle/>
          <a:p>
            <a:r>
              <a:rPr lang="es-MX" dirty="0"/>
              <a:t>Argumentos de </a:t>
            </a:r>
            <a:r>
              <a:rPr lang="es-MX" dirty="0">
                <a:solidFill>
                  <a:schemeClr val="bg2"/>
                </a:solidFill>
              </a:rPr>
              <a:t>entrada</a:t>
            </a:r>
          </a:p>
        </p:txBody>
      </p:sp>
      <p:sp>
        <p:nvSpPr>
          <p:cNvPr id="3" name="Marcador de texto 2">
            <a:extLst>
              <a:ext uri="{FF2B5EF4-FFF2-40B4-BE49-F238E27FC236}">
                <a16:creationId xmlns:a16="http://schemas.microsoft.com/office/drawing/2014/main" id="{0A865C2F-2999-9FAD-9F1C-D26DAC2858D9}"/>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Empecemos por la función más sencilla de todas. Una función sin parámetros de entrada ni parámetros de salida.</a:t>
            </a:r>
          </a:p>
          <a:p>
            <a:endParaRPr lang="es-MX" dirty="0"/>
          </a:p>
          <a:p>
            <a:endParaRPr lang="es-MX" dirty="0"/>
          </a:p>
          <a:p>
            <a:endParaRPr lang="es-MX" dirty="0"/>
          </a:p>
          <a:p>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Hemos declarado o definido la función. El siguiente paso es llamarla con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di_hola</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Si lo realizamos veremos que se imprime Hola.</a:t>
            </a:r>
          </a:p>
          <a:p>
            <a:endParaRPr lang="es-MX" dirty="0"/>
          </a:p>
        </p:txBody>
      </p:sp>
      <p:pic>
        <p:nvPicPr>
          <p:cNvPr id="5" name="Imagen 4">
            <a:extLst>
              <a:ext uri="{FF2B5EF4-FFF2-40B4-BE49-F238E27FC236}">
                <a16:creationId xmlns:a16="http://schemas.microsoft.com/office/drawing/2014/main" id="{D098BADB-4C07-86B9-3D84-65F9DBA662D8}"/>
              </a:ext>
            </a:extLst>
          </p:cNvPr>
          <p:cNvPicPr>
            <a:picLocks noChangeAspect="1"/>
          </p:cNvPicPr>
          <p:nvPr/>
        </p:nvPicPr>
        <p:blipFill>
          <a:blip r:embed="rId2"/>
          <a:stretch>
            <a:fillRect/>
          </a:stretch>
        </p:blipFill>
        <p:spPr>
          <a:xfrm>
            <a:off x="3560299" y="2200674"/>
            <a:ext cx="2226452" cy="742151"/>
          </a:xfrm>
          <a:prstGeom prst="rect">
            <a:avLst/>
          </a:prstGeom>
        </p:spPr>
      </p:pic>
      <p:pic>
        <p:nvPicPr>
          <p:cNvPr id="7" name="Imagen 6">
            <a:extLst>
              <a:ext uri="{FF2B5EF4-FFF2-40B4-BE49-F238E27FC236}">
                <a16:creationId xmlns:a16="http://schemas.microsoft.com/office/drawing/2014/main" id="{617D016A-5547-F2AD-81F0-CD3715B741A0}"/>
              </a:ext>
            </a:extLst>
          </p:cNvPr>
          <p:cNvPicPr>
            <a:picLocks noChangeAspect="1"/>
          </p:cNvPicPr>
          <p:nvPr/>
        </p:nvPicPr>
        <p:blipFill>
          <a:blip r:embed="rId3"/>
          <a:stretch>
            <a:fillRect/>
          </a:stretch>
        </p:blipFill>
        <p:spPr>
          <a:xfrm>
            <a:off x="3821038" y="4041215"/>
            <a:ext cx="1704975" cy="304800"/>
          </a:xfrm>
          <a:prstGeom prst="rect">
            <a:avLst/>
          </a:prstGeom>
        </p:spPr>
      </p:pic>
    </p:spTree>
    <p:extLst>
      <p:ext uri="{BB962C8B-B14F-4D97-AF65-F5344CB8AC3E}">
        <p14:creationId xmlns:p14="http://schemas.microsoft.com/office/powerpoint/2010/main" val="125819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D7D9E5-9F4A-DA83-11ED-A3BE89AB1080}"/>
              </a:ext>
            </a:extLst>
          </p:cNvPr>
          <p:cNvSpPr>
            <a:spLocks noGrp="1"/>
          </p:cNvSpPr>
          <p:nvPr>
            <p:ph type="title"/>
          </p:nvPr>
        </p:nvSpPr>
        <p:spPr/>
        <p:txBody>
          <a:bodyPr/>
          <a:lstStyle/>
          <a:p>
            <a:endParaRPr lang="es-MX"/>
          </a:p>
        </p:txBody>
      </p:sp>
      <p:sp>
        <p:nvSpPr>
          <p:cNvPr id="3" name="Marcador de texto 2">
            <a:extLst>
              <a:ext uri="{FF2B5EF4-FFF2-40B4-BE49-F238E27FC236}">
                <a16:creationId xmlns:a16="http://schemas.microsoft.com/office/drawing/2014/main" id="{B3A10D05-F497-4E1C-239F-06C4B1BDFD41}"/>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Vamos a complicar un poco las cosas pasando un argumento de entrada. Ahora si pasamos como entrada un nombre, se imprimirá Hola y el nombre.</a:t>
            </a:r>
          </a:p>
          <a:p>
            <a:endParaRPr lang="es-MX" dirty="0"/>
          </a:p>
        </p:txBody>
      </p:sp>
      <p:pic>
        <p:nvPicPr>
          <p:cNvPr id="5" name="Imagen 4">
            <a:extLst>
              <a:ext uri="{FF2B5EF4-FFF2-40B4-BE49-F238E27FC236}">
                <a16:creationId xmlns:a16="http://schemas.microsoft.com/office/drawing/2014/main" id="{2EC51420-974A-77D9-B3CD-62BBBF74E472}"/>
              </a:ext>
            </a:extLst>
          </p:cNvPr>
          <p:cNvPicPr>
            <a:picLocks noChangeAspect="1"/>
          </p:cNvPicPr>
          <p:nvPr/>
        </p:nvPicPr>
        <p:blipFill>
          <a:blip r:embed="rId2"/>
          <a:stretch>
            <a:fillRect/>
          </a:stretch>
        </p:blipFill>
        <p:spPr>
          <a:xfrm>
            <a:off x="3276287" y="2571750"/>
            <a:ext cx="2706656" cy="1152595"/>
          </a:xfrm>
          <a:prstGeom prst="rect">
            <a:avLst/>
          </a:prstGeom>
        </p:spPr>
      </p:pic>
    </p:spTree>
    <p:extLst>
      <p:ext uri="{BB962C8B-B14F-4D97-AF65-F5344CB8AC3E}">
        <p14:creationId xmlns:p14="http://schemas.microsoft.com/office/powerpoint/2010/main" val="244065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CE39D-C355-D876-6B3B-6106D1DE192A}"/>
              </a:ext>
            </a:extLst>
          </p:cNvPr>
          <p:cNvSpPr>
            <a:spLocks noGrp="1"/>
          </p:cNvSpPr>
          <p:nvPr>
            <p:ph type="title"/>
          </p:nvPr>
        </p:nvSpPr>
        <p:spPr/>
        <p:txBody>
          <a:bodyPr/>
          <a:lstStyle/>
          <a:p>
            <a:r>
              <a:rPr lang="es-MX" dirty="0"/>
              <a:t>Argumentos por </a:t>
            </a:r>
            <a:r>
              <a:rPr lang="es-MX" dirty="0">
                <a:solidFill>
                  <a:schemeClr val="bg2"/>
                </a:solidFill>
              </a:rPr>
              <a:t>posición</a:t>
            </a:r>
          </a:p>
        </p:txBody>
      </p:sp>
      <p:sp>
        <p:nvSpPr>
          <p:cNvPr id="3" name="Marcador de texto 2">
            <a:extLst>
              <a:ext uri="{FF2B5EF4-FFF2-40B4-BE49-F238E27FC236}">
                <a16:creationId xmlns:a16="http://schemas.microsoft.com/office/drawing/2014/main" id="{78C7C33E-B3EE-33A8-2C8E-49D684E5419E}"/>
              </a:ext>
            </a:extLst>
          </p:cNvPr>
          <p:cNvSpPr>
            <a:spLocks noGrp="1"/>
          </p:cNvSpPr>
          <p:nvPr>
            <p:ph type="body" idx="1"/>
          </p:nvPr>
        </p:nvSpPr>
        <p:spPr/>
        <p:txBody>
          <a:bodyPr/>
          <a:lstStyle/>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Los argumentos por posición o posicionales son la forma más básica e intuitiva de pasar parámetros. Si tenemos una función resta() que acepta dos parámetros, se puede llamar como se muestra a continuación.</a:t>
            </a:r>
          </a:p>
          <a:p>
            <a:endParaRPr lang="es-MX" dirty="0"/>
          </a:p>
        </p:txBody>
      </p:sp>
      <p:pic>
        <p:nvPicPr>
          <p:cNvPr id="6" name="Imagen 5">
            <a:extLst>
              <a:ext uri="{FF2B5EF4-FFF2-40B4-BE49-F238E27FC236}">
                <a16:creationId xmlns:a16="http://schemas.microsoft.com/office/drawing/2014/main" id="{E952EE34-8F1A-0907-8C9B-20B05EE03992}"/>
              </a:ext>
            </a:extLst>
          </p:cNvPr>
          <p:cNvPicPr>
            <a:picLocks noChangeAspect="1"/>
          </p:cNvPicPr>
          <p:nvPr/>
        </p:nvPicPr>
        <p:blipFill>
          <a:blip r:embed="rId2"/>
          <a:stretch>
            <a:fillRect/>
          </a:stretch>
        </p:blipFill>
        <p:spPr>
          <a:xfrm>
            <a:off x="3726915" y="2746326"/>
            <a:ext cx="2070363" cy="1019731"/>
          </a:xfrm>
          <a:prstGeom prst="rect">
            <a:avLst/>
          </a:prstGeom>
        </p:spPr>
      </p:pic>
    </p:spTree>
    <p:extLst>
      <p:ext uri="{BB962C8B-B14F-4D97-AF65-F5344CB8AC3E}">
        <p14:creationId xmlns:p14="http://schemas.microsoft.com/office/powerpoint/2010/main" val="2768893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5311DC2D-5B22-29D8-D0E1-FB7E222C8001}"/>
              </a:ext>
            </a:extLst>
          </p:cNvPr>
          <p:cNvSpPr>
            <a:spLocks noGrp="1"/>
          </p:cNvSpPr>
          <p:nvPr>
            <p:ph type="body" idx="1"/>
          </p:nvPr>
        </p:nvSpPr>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Al tratarse de parámetros posicionales, se interpretará que el primer número es la a y el segundo la b. El número de parámetros es fijo, por lo que si intentamos llamar a la función con solo uno, dará error.</a:t>
            </a: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#resta(1) # Error!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TypeError</a:t>
            </a:r>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pPr marL="139700" indent="0">
              <a:buNone/>
            </a:pPr>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Tampoco es posible usar mas argumentos de los tiene la función definidos, ya que no sabría que hacer con ellos. Por lo tanto si lo intentamos, Python nos dirá que toma 2 posicionales y estamos pasando 3, lo que no es posible.</a:t>
            </a: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#TypeError: resta()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takes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2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positional</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arguments</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but</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3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were</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given</a:t>
            </a:r>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800" kern="100" dirty="0">
                <a:effectLst/>
                <a:latin typeface="Arial" panose="020B0604020202020204" pitchFamily="34" charset="0"/>
                <a:ea typeface="Calibri" panose="020F0502020204030204" pitchFamily="34" charset="0"/>
                <a:cs typeface="Times New Roman" panose="02020603050405020304" pitchFamily="18" charset="0"/>
              </a:rPr>
              <a:t>#resta(5,4,3) # Error</a:t>
            </a: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s-MX" sz="1100" dirty="0"/>
          </a:p>
        </p:txBody>
      </p:sp>
      <p:pic>
        <p:nvPicPr>
          <p:cNvPr id="4" name="Imagen 3">
            <a:extLst>
              <a:ext uri="{FF2B5EF4-FFF2-40B4-BE49-F238E27FC236}">
                <a16:creationId xmlns:a16="http://schemas.microsoft.com/office/drawing/2014/main" id="{7BB4045B-122F-CA36-0E4D-DEB136ACC837}"/>
              </a:ext>
            </a:extLst>
          </p:cNvPr>
          <p:cNvPicPr>
            <a:picLocks noChangeAspect="1"/>
          </p:cNvPicPr>
          <p:nvPr/>
        </p:nvPicPr>
        <p:blipFill>
          <a:blip r:embed="rId2"/>
          <a:stretch>
            <a:fillRect/>
          </a:stretch>
        </p:blipFill>
        <p:spPr>
          <a:xfrm>
            <a:off x="3793659" y="143290"/>
            <a:ext cx="2070363" cy="1019731"/>
          </a:xfrm>
          <a:prstGeom prst="rect">
            <a:avLst/>
          </a:prstGeom>
        </p:spPr>
      </p:pic>
    </p:spTree>
    <p:extLst>
      <p:ext uri="{BB962C8B-B14F-4D97-AF65-F5344CB8AC3E}">
        <p14:creationId xmlns:p14="http://schemas.microsoft.com/office/powerpoint/2010/main" val="1607164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0A9F46-0B8B-D836-3F83-A40D52BF4F22}"/>
              </a:ext>
            </a:extLst>
          </p:cNvPr>
          <p:cNvSpPr>
            <a:spLocks noGrp="1"/>
          </p:cNvSpPr>
          <p:nvPr>
            <p:ph type="title"/>
          </p:nvPr>
        </p:nvSpPr>
        <p:spPr>
          <a:xfrm>
            <a:off x="720000" y="386179"/>
            <a:ext cx="7704000" cy="422654"/>
          </a:xfrm>
        </p:spPr>
        <p:txBody>
          <a:bodyPr/>
          <a:lstStyle/>
          <a:p>
            <a:r>
              <a:rPr lang="es-MX" sz="2800" dirty="0"/>
              <a:t>Argumentos por </a:t>
            </a:r>
            <a:r>
              <a:rPr lang="es-MX" sz="2800" dirty="0">
                <a:solidFill>
                  <a:schemeClr val="bg2"/>
                </a:solidFill>
              </a:rPr>
              <a:t>nombre</a:t>
            </a:r>
          </a:p>
        </p:txBody>
      </p:sp>
      <p:sp>
        <p:nvSpPr>
          <p:cNvPr id="3" name="Marcador de texto 2">
            <a:extLst>
              <a:ext uri="{FF2B5EF4-FFF2-40B4-BE49-F238E27FC236}">
                <a16:creationId xmlns:a16="http://schemas.microsoft.com/office/drawing/2014/main" id="{5099925E-57A6-7DDF-0263-8DA93A8DCA1B}"/>
              </a:ext>
            </a:extLst>
          </p:cNvPr>
          <p:cNvSpPr>
            <a:spLocks noGrp="1"/>
          </p:cNvSpPr>
          <p:nvPr>
            <p:ph type="body" idx="1"/>
          </p:nvPr>
        </p:nvSpPr>
        <p:spPr>
          <a:xfrm>
            <a:off x="720000" y="1074587"/>
            <a:ext cx="7704000" cy="622664"/>
          </a:xfrm>
        </p:spPr>
        <p:txBody>
          <a:bodyPr/>
          <a:lstStyle/>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Otra forma de llamar a una función, es usando el nombre del argumento con = y su valor. El siguiente código hace lo mismo que el código anterior, con la diferencia de que los argumentos no son posicionales.</a:t>
            </a:r>
          </a:p>
          <a:p>
            <a:endParaRPr lang="es-MX" sz="1600" kern="100" dirty="0">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Al indicar en la llamada a la función el nombre de la variable y el valor, el orden ya no importa, y se podría llamar de la siguiente forma.</a:t>
            </a:r>
          </a:p>
          <a:p>
            <a:endParaRPr lang="es-MX" sz="1600" kern="100" dirty="0">
              <a:latin typeface="Arial" panose="020B0604020202020204" pitchFamily="34" charset="0"/>
              <a:ea typeface="Calibri" panose="020F0502020204030204" pitchFamily="34" charset="0"/>
              <a:cs typeface="Times New Roman" panose="02020603050405020304" pitchFamily="18" charset="0"/>
            </a:endParaRPr>
          </a:p>
          <a:p>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r>
              <a:rPr lang="es-MX" sz="1600" kern="100" dirty="0">
                <a:effectLst/>
                <a:latin typeface="Arial" panose="020B0604020202020204" pitchFamily="34" charset="0"/>
                <a:ea typeface="Calibri" panose="020F0502020204030204" pitchFamily="34" charset="0"/>
                <a:cs typeface="Times New Roman" panose="02020603050405020304" pitchFamily="18" charset="0"/>
              </a:rPr>
              <a:t>Como es de esperar, si indicamos un argumento que no ha sido definido como parámetro de entrada, tendremos un error.</a:t>
            </a:r>
          </a:p>
          <a:p>
            <a:endParaRPr lang="es-MX" sz="1100" dirty="0"/>
          </a:p>
        </p:txBody>
      </p:sp>
      <p:pic>
        <p:nvPicPr>
          <p:cNvPr id="5" name="Imagen 4">
            <a:extLst>
              <a:ext uri="{FF2B5EF4-FFF2-40B4-BE49-F238E27FC236}">
                <a16:creationId xmlns:a16="http://schemas.microsoft.com/office/drawing/2014/main" id="{E7A4F310-8133-2887-843A-FFF81BF9C9FF}"/>
              </a:ext>
            </a:extLst>
          </p:cNvPr>
          <p:cNvPicPr>
            <a:picLocks noChangeAspect="1"/>
          </p:cNvPicPr>
          <p:nvPr/>
        </p:nvPicPr>
        <p:blipFill>
          <a:blip r:embed="rId2"/>
          <a:stretch>
            <a:fillRect/>
          </a:stretch>
        </p:blipFill>
        <p:spPr>
          <a:xfrm>
            <a:off x="3334201" y="1963005"/>
            <a:ext cx="2310256" cy="319658"/>
          </a:xfrm>
          <a:prstGeom prst="rect">
            <a:avLst/>
          </a:prstGeom>
        </p:spPr>
      </p:pic>
      <p:pic>
        <p:nvPicPr>
          <p:cNvPr id="7" name="Imagen 6">
            <a:extLst>
              <a:ext uri="{FF2B5EF4-FFF2-40B4-BE49-F238E27FC236}">
                <a16:creationId xmlns:a16="http://schemas.microsoft.com/office/drawing/2014/main" id="{6F308E2C-3037-405E-9447-47F9EFD85A23}"/>
              </a:ext>
            </a:extLst>
          </p:cNvPr>
          <p:cNvPicPr>
            <a:picLocks noChangeAspect="1"/>
          </p:cNvPicPr>
          <p:nvPr/>
        </p:nvPicPr>
        <p:blipFill>
          <a:blip r:embed="rId3"/>
          <a:stretch>
            <a:fillRect/>
          </a:stretch>
        </p:blipFill>
        <p:spPr>
          <a:xfrm>
            <a:off x="3543595" y="2936756"/>
            <a:ext cx="2056809" cy="357170"/>
          </a:xfrm>
          <a:prstGeom prst="rect">
            <a:avLst/>
          </a:prstGeom>
        </p:spPr>
      </p:pic>
      <p:pic>
        <p:nvPicPr>
          <p:cNvPr id="9" name="Imagen 8">
            <a:extLst>
              <a:ext uri="{FF2B5EF4-FFF2-40B4-BE49-F238E27FC236}">
                <a16:creationId xmlns:a16="http://schemas.microsoft.com/office/drawing/2014/main" id="{67771564-5EAE-6997-4D1A-6A592BB1BDD1}"/>
              </a:ext>
            </a:extLst>
          </p:cNvPr>
          <p:cNvPicPr>
            <a:picLocks noChangeAspect="1"/>
          </p:cNvPicPr>
          <p:nvPr/>
        </p:nvPicPr>
        <p:blipFill>
          <a:blip r:embed="rId4"/>
          <a:stretch>
            <a:fillRect/>
          </a:stretch>
        </p:blipFill>
        <p:spPr>
          <a:xfrm>
            <a:off x="2632515" y="3929312"/>
            <a:ext cx="4243983" cy="553563"/>
          </a:xfrm>
          <a:prstGeom prst="rect">
            <a:avLst/>
          </a:prstGeom>
        </p:spPr>
      </p:pic>
    </p:spTree>
    <p:extLst>
      <p:ext uri="{BB962C8B-B14F-4D97-AF65-F5344CB8AC3E}">
        <p14:creationId xmlns:p14="http://schemas.microsoft.com/office/powerpoint/2010/main" val="3644365552"/>
      </p:ext>
    </p:extLst>
  </p:cSld>
  <p:clrMapOvr>
    <a:masterClrMapping/>
  </p:clrMapOvr>
</p:sld>
</file>

<file path=ppt/theme/theme1.xml><?xml version="1.0" encoding="utf-8"?>
<a:theme xmlns:a="http://schemas.openxmlformats.org/drawingml/2006/main" name="Computer Algorithm Lesson for College by Slidesgo">
  <a:themeElements>
    <a:clrScheme name="Simple Light">
      <a:dk1>
        <a:srgbClr val="FFFFFF"/>
      </a:dk1>
      <a:lt1>
        <a:srgbClr val="072C4E"/>
      </a:lt1>
      <a:dk2>
        <a:srgbClr val="FFE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2893</Words>
  <Application>Microsoft Office PowerPoint</Application>
  <PresentationFormat>Presentación en pantalla (16:9)</PresentationFormat>
  <Paragraphs>174</Paragraphs>
  <Slides>44</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44</vt:i4>
      </vt:variant>
    </vt:vector>
  </HeadingPairs>
  <TitlesOfParts>
    <vt:vector size="50" baseType="lpstr">
      <vt:lpstr>Arial</vt:lpstr>
      <vt:lpstr>PT Sans</vt:lpstr>
      <vt:lpstr>Lato</vt:lpstr>
      <vt:lpstr>Comfortaa</vt:lpstr>
      <vt:lpstr>Nunito Light</vt:lpstr>
      <vt:lpstr>Computer Algorithm Lesson for College by Slidesgo</vt:lpstr>
      <vt:lpstr>FUNCIONES PYTHON</vt:lpstr>
      <vt:lpstr>Introducción</vt:lpstr>
      <vt:lpstr>Funciones</vt:lpstr>
      <vt:lpstr>Principios</vt:lpstr>
      <vt:lpstr>Argumentos de entrada</vt:lpstr>
      <vt:lpstr>Presentación de PowerPoint</vt:lpstr>
      <vt:lpstr>Argumentos por posición</vt:lpstr>
      <vt:lpstr>Presentación de PowerPoint</vt:lpstr>
      <vt:lpstr>Argumentos por nombre</vt:lpstr>
      <vt:lpstr>Argumentos por defecto</vt:lpstr>
      <vt:lpstr>Argumentos por defecto</vt:lpstr>
      <vt:lpstr>Argumentos de longitud variable</vt:lpstr>
      <vt:lpstr>Argumentos de longitud variable</vt:lpstr>
      <vt:lpstr>Argumentos de longitud variable</vt:lpstr>
      <vt:lpstr>Argumentos de longitud variable</vt:lpstr>
      <vt:lpstr>Argumentos de longitud variable</vt:lpstr>
      <vt:lpstr>Sentencia return</vt:lpstr>
      <vt:lpstr>Presentación de PowerPoint</vt:lpstr>
      <vt:lpstr>Presentación de PowerPoint</vt:lpstr>
      <vt:lpstr>Documentación</vt:lpstr>
      <vt:lpstr>Documentación</vt:lpstr>
      <vt:lpstr>Anotaciones en funciones</vt:lpstr>
      <vt:lpstr>Paso por valor y paso por referencia</vt:lpstr>
      <vt:lpstr>Paso por valor y paso por referencia</vt:lpstr>
      <vt:lpstr>Paso por valor y paso por referencia</vt:lpstr>
      <vt:lpstr>Paso por valor y paso por referencia</vt:lpstr>
      <vt:lpstr>Paso por valor y paso por referencia</vt:lpstr>
      <vt:lpstr>Paso por valor y paso por referencia </vt:lpstr>
      <vt:lpstr>Args y Kwargs en Python</vt:lpstr>
      <vt:lpstr>Presentación de PowerPoint</vt:lpstr>
      <vt:lpstr>Uso de *args</vt:lpstr>
      <vt:lpstr>Uso de *args</vt:lpstr>
      <vt:lpstr>Uso de *args</vt:lpstr>
      <vt:lpstr>Uso de **kwargs</vt:lpstr>
      <vt:lpstr>Uso de **kwargs</vt:lpstr>
      <vt:lpstr>Uso de **kwargs</vt:lpstr>
      <vt:lpstr>Recursividad</vt:lpstr>
      <vt:lpstr>Recursividad</vt:lpstr>
      <vt:lpstr>Calcular factorial</vt:lpstr>
      <vt:lpstr>Calcular factorial</vt:lpstr>
      <vt:lpstr>Calcular factorial</vt:lpstr>
      <vt:lpstr>Serie Fibonacci</vt:lpstr>
      <vt:lpstr>Serie Fibonacci</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FUNCIONES PYTHON</dc:title>
  <dc:creator>Ishtar G. Hernadez</dc:creator>
  <cp:lastModifiedBy>LC-0</cp:lastModifiedBy>
  <cp:revision>2</cp:revision>
  <dcterms:modified xsi:type="dcterms:W3CDTF">2024-05-16T20:39:55Z</dcterms:modified>
</cp:coreProperties>
</file>